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9" r:id="rId3"/>
    <p:sldId id="257" r:id="rId4"/>
    <p:sldId id="260" r:id="rId5"/>
    <p:sldId id="261" r:id="rId6"/>
    <p:sldId id="262" r:id="rId7"/>
    <p:sldId id="263" r:id="rId8"/>
    <p:sldId id="264" r:id="rId9"/>
    <p:sldId id="265" r:id="rId10"/>
    <p:sldId id="266" r:id="rId11"/>
    <p:sldId id="267" r:id="rId12"/>
    <p:sldId id="269" r:id="rId13"/>
    <p:sldId id="274" r:id="rId14"/>
    <p:sldId id="268" r:id="rId15"/>
    <p:sldId id="271" r:id="rId16"/>
    <p:sldId id="270" r:id="rId17"/>
    <p:sldId id="273" r:id="rId18"/>
    <p:sldId id="272" r:id="rId19"/>
    <p:sldId id="275" r:id="rId20"/>
    <p:sldId id="276" r:id="rId21"/>
    <p:sldId id="277" r:id="rId22"/>
    <p:sldId id="278" r:id="rId23"/>
    <p:sldId id="279"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8DCD"/>
    <a:srgbClr val="4AA5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4B1FA4-A300-47FE-9A28-02CE24E81EF0}" v="2" dt="2025-12-01T12:53:40.268"/>
    <p1510:client id="{B5D9962F-006F-73F6-1A73-EAC557A575B9}" v="144" dt="2025-12-02T13:28:16.0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JAY GORLE" userId="0af91a67a01d974b" providerId="LiveId" clId="{7A440A02-589F-4BC5-9B33-A7CC6B4E0832}"/>
    <pc:docChg chg="addSld delSld modSld">
      <pc:chgData name="AJAY GORLE" userId="0af91a67a01d974b" providerId="LiveId" clId="{7A440A02-589F-4BC5-9B33-A7CC6B4E0832}" dt="2025-12-01T12:55:45.323" v="26" actId="2696"/>
      <pc:docMkLst>
        <pc:docMk/>
      </pc:docMkLst>
      <pc:sldChg chg="modSp add del mod">
        <pc:chgData name="AJAY GORLE" userId="0af91a67a01d974b" providerId="LiveId" clId="{7A440A02-589F-4BC5-9B33-A7CC6B4E0832}" dt="2025-12-01T12:55:45.323" v="26" actId="2696"/>
        <pc:sldMkLst>
          <pc:docMk/>
          <pc:sldMk cId="1351823167" sldId="281"/>
        </pc:sldMkLst>
        <pc:spChg chg="mod">
          <ac:chgData name="AJAY GORLE" userId="0af91a67a01d974b" providerId="LiveId" clId="{7A440A02-589F-4BC5-9B33-A7CC6B4E0832}" dt="2025-12-01T12:54:22.003" v="25" actId="20577"/>
          <ac:spMkLst>
            <pc:docMk/>
            <pc:sldMk cId="1351823167" sldId="281"/>
            <ac:spMk id="4" creationId="{DD3E268A-4747-5FCB-2579-0ADA0DEF76BD}"/>
          </ac:spMkLst>
        </pc:spChg>
      </pc:sldChg>
    </pc:docChg>
  </pc:docChgLst>
  <pc:docChgLst>
    <pc:chgData name="Guest User" providerId="Windows Live" clId="Web-{B5D9962F-006F-73F6-1A73-EAC557A575B9}"/>
    <pc:docChg chg="modSld">
      <pc:chgData name="Guest User" userId="" providerId="Windows Live" clId="Web-{B5D9962F-006F-73F6-1A73-EAC557A575B9}" dt="2025-12-02T13:28:16.013" v="137" actId="1076"/>
      <pc:docMkLst>
        <pc:docMk/>
      </pc:docMkLst>
      <pc:sldChg chg="modTransition">
        <pc:chgData name="Guest User" userId="" providerId="Windows Live" clId="Web-{B5D9962F-006F-73F6-1A73-EAC557A575B9}" dt="2025-12-02T13:27:24.856" v="133"/>
        <pc:sldMkLst>
          <pc:docMk/>
          <pc:sldMk cId="2969816472" sldId="256"/>
        </pc:sldMkLst>
      </pc:sldChg>
      <pc:sldChg chg="modSp">
        <pc:chgData name="Guest User" userId="" providerId="Windows Live" clId="Web-{B5D9962F-006F-73F6-1A73-EAC557A575B9}" dt="2025-12-02T13:28:16.013" v="137" actId="1076"/>
        <pc:sldMkLst>
          <pc:docMk/>
          <pc:sldMk cId="3834438853" sldId="257"/>
        </pc:sldMkLst>
        <pc:spChg chg="mod">
          <ac:chgData name="Guest User" userId="" providerId="Windows Live" clId="Web-{B5D9962F-006F-73F6-1A73-EAC557A575B9}" dt="2025-12-02T13:21:46.770" v="3"/>
          <ac:spMkLst>
            <pc:docMk/>
            <pc:sldMk cId="3834438853" sldId="257"/>
            <ac:spMk id="4" creationId="{8076A583-1A23-B23E-EEFD-E562C60363BD}"/>
          </ac:spMkLst>
        </pc:spChg>
        <pc:spChg chg="mod">
          <ac:chgData name="Guest User" userId="" providerId="Windows Live" clId="Web-{B5D9962F-006F-73F6-1A73-EAC557A575B9}" dt="2025-12-02T13:21:46.770" v="2"/>
          <ac:spMkLst>
            <pc:docMk/>
            <pc:sldMk cId="3834438853" sldId="257"/>
            <ac:spMk id="18" creationId="{4C01365E-8DBE-7CE0-7D4E-4A33EDD63B87}"/>
          </ac:spMkLst>
        </pc:spChg>
        <pc:grpChg chg="mod">
          <ac:chgData name="Guest User" userId="" providerId="Windows Live" clId="Web-{B5D9962F-006F-73F6-1A73-EAC557A575B9}" dt="2025-12-02T13:28:16.013" v="137" actId="1076"/>
          <ac:grpSpMkLst>
            <pc:docMk/>
            <pc:sldMk cId="3834438853" sldId="257"/>
            <ac:grpSpMk id="19" creationId="{D39160E2-3F47-C1DB-F5AB-A34F63EACA69}"/>
          </ac:grpSpMkLst>
        </pc:grpChg>
      </pc:sldChg>
      <pc:sldChg chg="addSp delSp modSp">
        <pc:chgData name="Guest User" userId="" providerId="Windows Live" clId="Web-{B5D9962F-006F-73F6-1A73-EAC557A575B9}" dt="2025-12-02T13:25:20.260" v="92" actId="14100"/>
        <pc:sldMkLst>
          <pc:docMk/>
          <pc:sldMk cId="3780810253" sldId="259"/>
        </pc:sldMkLst>
        <pc:spChg chg="add del">
          <ac:chgData name="Guest User" userId="" providerId="Windows Live" clId="Web-{B5D9962F-006F-73F6-1A73-EAC557A575B9}" dt="2025-12-02T13:25:19.010" v="89"/>
          <ac:spMkLst>
            <pc:docMk/>
            <pc:sldMk cId="3780810253" sldId="259"/>
            <ac:spMk id="3" creationId="{EF8FE80A-D996-32C5-F653-F1CE1266B59D}"/>
          </ac:spMkLst>
        </pc:spChg>
        <pc:spChg chg="add del">
          <ac:chgData name="Guest User" userId="" providerId="Windows Live" clId="Web-{B5D9962F-006F-73F6-1A73-EAC557A575B9}" dt="2025-12-02T13:25:19.369" v="90"/>
          <ac:spMkLst>
            <pc:docMk/>
            <pc:sldMk cId="3780810253" sldId="259"/>
            <ac:spMk id="11" creationId="{1931992A-B6A6-B2E5-555E-5645F1B55E71}"/>
          </ac:spMkLst>
        </pc:spChg>
        <pc:spChg chg="mod topLvl">
          <ac:chgData name="Guest User" userId="" providerId="Windows Live" clId="Web-{B5D9962F-006F-73F6-1A73-EAC557A575B9}" dt="2025-12-02T13:25:19.729" v="91" actId="1076"/>
          <ac:spMkLst>
            <pc:docMk/>
            <pc:sldMk cId="3780810253" sldId="259"/>
            <ac:spMk id="16" creationId="{AC813812-9791-ABD4-06E6-E17A35795C6C}"/>
          </ac:spMkLst>
        </pc:spChg>
        <pc:grpChg chg="add del">
          <ac:chgData name="Guest User" userId="" providerId="Windows Live" clId="Web-{B5D9962F-006F-73F6-1A73-EAC557A575B9}" dt="2025-12-02T13:25:15.666" v="85"/>
          <ac:grpSpMkLst>
            <pc:docMk/>
            <pc:sldMk cId="3780810253" sldId="259"/>
            <ac:grpSpMk id="9" creationId="{EDD28152-E171-8D3D-81F2-8371BDE4AB8A}"/>
          </ac:grpSpMkLst>
        </pc:grpChg>
        <pc:grpChg chg="mod topLvl">
          <ac:chgData name="Guest User" userId="" providerId="Windows Live" clId="Web-{B5D9962F-006F-73F6-1A73-EAC557A575B9}" dt="2025-12-02T13:25:20.260" v="92" actId="14100"/>
          <ac:grpSpMkLst>
            <pc:docMk/>
            <pc:sldMk cId="3780810253" sldId="259"/>
            <ac:grpSpMk id="15" creationId="{F429DDBF-67EF-ADB6-417C-F5B55D5E93F3}"/>
          </ac:grpSpMkLst>
        </pc:grpChg>
      </pc:sldChg>
      <pc:sldChg chg="addSp delSp modSp modTransition">
        <pc:chgData name="Guest User" userId="" providerId="Windows Live" clId="Web-{B5D9962F-006F-73F6-1A73-EAC557A575B9}" dt="2025-12-02T13:27:24.856" v="132"/>
        <pc:sldMkLst>
          <pc:docMk/>
          <pc:sldMk cId="1605496594" sldId="260"/>
        </pc:sldMkLst>
        <pc:spChg chg="mod">
          <ac:chgData name="Guest User" userId="" providerId="Windows Live" clId="Web-{B5D9962F-006F-73F6-1A73-EAC557A575B9}" dt="2025-12-02T13:26:58.434" v="106" actId="20577"/>
          <ac:spMkLst>
            <pc:docMk/>
            <pc:sldMk cId="1605496594" sldId="260"/>
            <ac:spMk id="2" creationId="{1F977CC4-2BA4-3C73-F21F-F9F921B9FE70}"/>
          </ac:spMkLst>
        </pc:spChg>
        <pc:spChg chg="mod">
          <ac:chgData name="Guest User" userId="" providerId="Windows Live" clId="Web-{B5D9962F-006F-73F6-1A73-EAC557A575B9}" dt="2025-12-02T13:27:11.528" v="110" actId="14100"/>
          <ac:spMkLst>
            <pc:docMk/>
            <pc:sldMk cId="1605496594" sldId="260"/>
            <ac:spMk id="3" creationId="{26CDC55F-264F-C10D-DF48-F94870672B83}"/>
          </ac:spMkLst>
        </pc:spChg>
        <pc:spChg chg="add del mod ord topLvl">
          <ac:chgData name="Guest User" userId="" providerId="Windows Live" clId="Web-{B5D9962F-006F-73F6-1A73-EAC557A575B9}" dt="2025-12-02T13:25:20.338" v="93"/>
          <ac:spMkLst>
            <pc:docMk/>
            <pc:sldMk cId="1605496594" sldId="260"/>
            <ac:spMk id="5" creationId="{0D65C2D7-4649-BCA4-F536-4BEFAE36295D}"/>
          </ac:spMkLst>
        </pc:spChg>
        <pc:spChg chg="add del mod ord topLvl">
          <ac:chgData name="Guest User" userId="" providerId="Windows Live" clId="Web-{B5D9962F-006F-73F6-1A73-EAC557A575B9}" dt="2025-12-02T13:25:42.432" v="99" actId="14100"/>
          <ac:spMkLst>
            <pc:docMk/>
            <pc:sldMk cId="1605496594" sldId="260"/>
            <ac:spMk id="7" creationId="{38175A37-AA27-976F-469C-1BF7AF948AD9}"/>
          </ac:spMkLst>
        </pc:spChg>
        <pc:grpChg chg="add del">
          <ac:chgData name="Guest User" userId="" providerId="Windows Live" clId="Web-{B5D9962F-006F-73F6-1A73-EAC557A575B9}" dt="2025-12-02T13:23:37.148" v="23"/>
          <ac:grpSpMkLst>
            <pc:docMk/>
            <pc:sldMk cId="1605496594" sldId="260"/>
            <ac:grpSpMk id="8" creationId="{2F3F5DB6-7C9D-1525-2B02-7C3A41B3C787}"/>
          </ac:grpSpMkLst>
        </pc:grpChg>
        <pc:grpChg chg="add mod ord">
          <ac:chgData name="Guest User" userId="" providerId="Windows Live" clId="Web-{B5D9962F-006F-73F6-1A73-EAC557A575B9}" dt="2025-12-02T13:27:19.153" v="111" actId="14100"/>
          <ac:grpSpMkLst>
            <pc:docMk/>
            <pc:sldMk cId="1605496594" sldId="260"/>
            <ac:grpSpMk id="9" creationId="{B9C2E941-0E5A-0564-06A9-43360F7E9607}"/>
          </ac:grpSpMkLst>
        </pc:grpChg>
      </pc:sldChg>
      <pc:sldChg chg="modTransition">
        <pc:chgData name="Guest User" userId="" providerId="Windows Live" clId="Web-{B5D9962F-006F-73F6-1A73-EAC557A575B9}" dt="2025-12-02T13:27:24.840" v="112"/>
        <pc:sldMkLst>
          <pc:docMk/>
          <pc:sldMk cId="3085388551" sldId="261"/>
        </pc:sldMkLst>
      </pc:sldChg>
      <pc:sldChg chg="modTransition">
        <pc:chgData name="Guest User" userId="" providerId="Windows Live" clId="Web-{B5D9962F-006F-73F6-1A73-EAC557A575B9}" dt="2025-12-02T13:27:24.840" v="113"/>
        <pc:sldMkLst>
          <pc:docMk/>
          <pc:sldMk cId="925825220" sldId="262"/>
        </pc:sldMkLst>
      </pc:sldChg>
      <pc:sldChg chg="modTransition">
        <pc:chgData name="Guest User" userId="" providerId="Windows Live" clId="Web-{B5D9962F-006F-73F6-1A73-EAC557A575B9}" dt="2025-12-02T13:27:24.840" v="114"/>
        <pc:sldMkLst>
          <pc:docMk/>
          <pc:sldMk cId="1057676459" sldId="263"/>
        </pc:sldMkLst>
      </pc:sldChg>
      <pc:sldChg chg="modTransition">
        <pc:chgData name="Guest User" userId="" providerId="Windows Live" clId="Web-{B5D9962F-006F-73F6-1A73-EAC557A575B9}" dt="2025-12-02T13:27:24.856" v="115"/>
        <pc:sldMkLst>
          <pc:docMk/>
          <pc:sldMk cId="2017091930" sldId="264"/>
        </pc:sldMkLst>
      </pc:sldChg>
      <pc:sldChg chg="modTransition">
        <pc:chgData name="Guest User" userId="" providerId="Windows Live" clId="Web-{B5D9962F-006F-73F6-1A73-EAC557A575B9}" dt="2025-12-02T13:27:24.856" v="116"/>
        <pc:sldMkLst>
          <pc:docMk/>
          <pc:sldMk cId="3623756460" sldId="265"/>
        </pc:sldMkLst>
      </pc:sldChg>
      <pc:sldChg chg="modTransition">
        <pc:chgData name="Guest User" userId="" providerId="Windows Live" clId="Web-{B5D9962F-006F-73F6-1A73-EAC557A575B9}" dt="2025-12-02T13:27:24.856" v="117"/>
        <pc:sldMkLst>
          <pc:docMk/>
          <pc:sldMk cId="2604923710" sldId="266"/>
        </pc:sldMkLst>
      </pc:sldChg>
      <pc:sldChg chg="modTransition">
        <pc:chgData name="Guest User" userId="" providerId="Windows Live" clId="Web-{B5D9962F-006F-73F6-1A73-EAC557A575B9}" dt="2025-12-02T13:27:24.856" v="118"/>
        <pc:sldMkLst>
          <pc:docMk/>
          <pc:sldMk cId="4111978383" sldId="267"/>
        </pc:sldMkLst>
      </pc:sldChg>
      <pc:sldChg chg="modTransition">
        <pc:chgData name="Guest User" userId="" providerId="Windows Live" clId="Web-{B5D9962F-006F-73F6-1A73-EAC557A575B9}" dt="2025-12-02T13:27:24.856" v="121"/>
        <pc:sldMkLst>
          <pc:docMk/>
          <pc:sldMk cId="502199640" sldId="268"/>
        </pc:sldMkLst>
      </pc:sldChg>
      <pc:sldChg chg="modTransition">
        <pc:chgData name="Guest User" userId="" providerId="Windows Live" clId="Web-{B5D9962F-006F-73F6-1A73-EAC557A575B9}" dt="2025-12-02T13:27:24.856" v="119"/>
        <pc:sldMkLst>
          <pc:docMk/>
          <pc:sldMk cId="1650246087" sldId="269"/>
        </pc:sldMkLst>
      </pc:sldChg>
      <pc:sldChg chg="modTransition">
        <pc:chgData name="Guest User" userId="" providerId="Windows Live" clId="Web-{B5D9962F-006F-73F6-1A73-EAC557A575B9}" dt="2025-12-02T13:27:24.856" v="123"/>
        <pc:sldMkLst>
          <pc:docMk/>
          <pc:sldMk cId="2100042370" sldId="270"/>
        </pc:sldMkLst>
      </pc:sldChg>
      <pc:sldChg chg="modTransition">
        <pc:chgData name="Guest User" userId="" providerId="Windows Live" clId="Web-{B5D9962F-006F-73F6-1A73-EAC557A575B9}" dt="2025-12-02T13:27:24.856" v="122"/>
        <pc:sldMkLst>
          <pc:docMk/>
          <pc:sldMk cId="3747876874" sldId="271"/>
        </pc:sldMkLst>
      </pc:sldChg>
      <pc:sldChg chg="modTransition">
        <pc:chgData name="Guest User" userId="" providerId="Windows Live" clId="Web-{B5D9962F-006F-73F6-1A73-EAC557A575B9}" dt="2025-12-02T13:27:24.856" v="125"/>
        <pc:sldMkLst>
          <pc:docMk/>
          <pc:sldMk cId="967723348" sldId="272"/>
        </pc:sldMkLst>
      </pc:sldChg>
      <pc:sldChg chg="modTransition">
        <pc:chgData name="Guest User" userId="" providerId="Windows Live" clId="Web-{B5D9962F-006F-73F6-1A73-EAC557A575B9}" dt="2025-12-02T13:27:24.856" v="124"/>
        <pc:sldMkLst>
          <pc:docMk/>
          <pc:sldMk cId="1101986347" sldId="273"/>
        </pc:sldMkLst>
      </pc:sldChg>
      <pc:sldChg chg="modTransition">
        <pc:chgData name="Guest User" userId="" providerId="Windows Live" clId="Web-{B5D9962F-006F-73F6-1A73-EAC557A575B9}" dt="2025-12-02T13:27:24.856" v="120"/>
        <pc:sldMkLst>
          <pc:docMk/>
          <pc:sldMk cId="2305434048" sldId="274"/>
        </pc:sldMkLst>
      </pc:sldChg>
      <pc:sldChg chg="modTransition">
        <pc:chgData name="Guest User" userId="" providerId="Windows Live" clId="Web-{B5D9962F-006F-73F6-1A73-EAC557A575B9}" dt="2025-12-02T13:27:24.856" v="126"/>
        <pc:sldMkLst>
          <pc:docMk/>
          <pc:sldMk cId="521429144" sldId="275"/>
        </pc:sldMkLst>
      </pc:sldChg>
      <pc:sldChg chg="modTransition">
        <pc:chgData name="Guest User" userId="" providerId="Windows Live" clId="Web-{B5D9962F-006F-73F6-1A73-EAC557A575B9}" dt="2025-12-02T13:27:24.856" v="127"/>
        <pc:sldMkLst>
          <pc:docMk/>
          <pc:sldMk cId="1999748046" sldId="276"/>
        </pc:sldMkLst>
      </pc:sldChg>
      <pc:sldChg chg="modTransition">
        <pc:chgData name="Guest User" userId="" providerId="Windows Live" clId="Web-{B5D9962F-006F-73F6-1A73-EAC557A575B9}" dt="2025-12-02T13:27:24.856" v="128"/>
        <pc:sldMkLst>
          <pc:docMk/>
          <pc:sldMk cId="3373583670" sldId="277"/>
        </pc:sldMkLst>
      </pc:sldChg>
      <pc:sldChg chg="modTransition">
        <pc:chgData name="Guest User" userId="" providerId="Windows Live" clId="Web-{B5D9962F-006F-73F6-1A73-EAC557A575B9}" dt="2025-12-02T13:27:24.856" v="129"/>
        <pc:sldMkLst>
          <pc:docMk/>
          <pc:sldMk cId="1430573674" sldId="278"/>
        </pc:sldMkLst>
      </pc:sldChg>
      <pc:sldChg chg="modTransition">
        <pc:chgData name="Guest User" userId="" providerId="Windows Live" clId="Web-{B5D9962F-006F-73F6-1A73-EAC557A575B9}" dt="2025-12-02T13:27:24.856" v="130"/>
        <pc:sldMkLst>
          <pc:docMk/>
          <pc:sldMk cId="3588251719" sldId="279"/>
        </pc:sldMkLst>
      </pc:sldChg>
      <pc:sldChg chg="modTransition">
        <pc:chgData name="Guest User" userId="" providerId="Windows Live" clId="Web-{B5D9962F-006F-73F6-1A73-EAC557A575B9}" dt="2025-12-02T13:27:24.856" v="131"/>
        <pc:sldMkLst>
          <pc:docMk/>
          <pc:sldMk cId="2067736852" sldId="280"/>
        </pc:sldMkLst>
      </pc:sldChg>
    </pc:docChg>
  </pc:docChgLst>
</pc:chgInfo>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32D9F6-4269-48ED-8597-470CFB865D05}" type="datetimeFigureOut">
              <a:rPr lang="en-IN" smtClean="0"/>
              <a:t>02-12-2025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C9C76D-B3F9-4057-9536-128A06844C28}" type="slidenum">
              <a:rPr lang="en-IN" smtClean="0"/>
              <a:t>‹#›</a:t>
            </a:fld>
            <a:endParaRPr lang="en-IN"/>
          </a:p>
        </p:txBody>
      </p:sp>
    </p:spTree>
    <p:extLst>
      <p:ext uri="{BB962C8B-B14F-4D97-AF65-F5344CB8AC3E}">
        <p14:creationId xmlns:p14="http://schemas.microsoft.com/office/powerpoint/2010/main" val="3811027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09C9C76D-B3F9-4057-9536-128A06844C28}" type="slidenum">
              <a:rPr lang="en-IN" smtClean="0"/>
              <a:t>1</a:t>
            </a:fld>
            <a:endParaRPr lang="en-IN"/>
          </a:p>
        </p:txBody>
      </p:sp>
    </p:spTree>
    <p:extLst>
      <p:ext uri="{BB962C8B-B14F-4D97-AF65-F5344CB8AC3E}">
        <p14:creationId xmlns:p14="http://schemas.microsoft.com/office/powerpoint/2010/main" val="13206563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64F04-2534-6C94-E042-062A30AC91C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3C8C889-87D1-3E86-1F61-8442D299E6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ABF3CB5-AFD9-20B7-6C85-5850DC064A4C}"/>
              </a:ext>
            </a:extLst>
          </p:cNvPr>
          <p:cNvSpPr>
            <a:spLocks noGrp="1"/>
          </p:cNvSpPr>
          <p:nvPr>
            <p:ph type="dt" sz="half" idx="10"/>
          </p:nvPr>
        </p:nvSpPr>
        <p:spPr/>
        <p:txBody>
          <a:bodyPr/>
          <a:lstStyle/>
          <a:p>
            <a:fld id="{02F895CF-A905-44E4-9B97-CEDA083A1964}" type="datetimeFigureOut">
              <a:rPr lang="en-IN" smtClean="0"/>
              <a:t>02-12-2025</a:t>
            </a:fld>
            <a:endParaRPr lang="en-IN"/>
          </a:p>
        </p:txBody>
      </p:sp>
      <p:sp>
        <p:nvSpPr>
          <p:cNvPr id="5" name="Footer Placeholder 4">
            <a:extLst>
              <a:ext uri="{FF2B5EF4-FFF2-40B4-BE49-F238E27FC236}">
                <a16:creationId xmlns:a16="http://schemas.microsoft.com/office/drawing/2014/main" id="{E6219733-4E2B-20CE-F026-0D84C2EEAC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EFA8E4-1438-2B89-56DE-AC8425124112}"/>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713863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8C79E-7BD0-4A33-D073-78AA089178C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DAE47A8-F043-E675-E4E4-D3E661963C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FB51FEA-A618-CB8C-A5DD-3F205B84C413}"/>
              </a:ext>
            </a:extLst>
          </p:cNvPr>
          <p:cNvSpPr>
            <a:spLocks noGrp="1"/>
          </p:cNvSpPr>
          <p:nvPr>
            <p:ph type="dt" sz="half" idx="10"/>
          </p:nvPr>
        </p:nvSpPr>
        <p:spPr/>
        <p:txBody>
          <a:bodyPr/>
          <a:lstStyle/>
          <a:p>
            <a:fld id="{02F895CF-A905-44E4-9B97-CEDA083A1964}" type="datetimeFigureOut">
              <a:rPr lang="en-IN" smtClean="0"/>
              <a:t>02-12-2025</a:t>
            </a:fld>
            <a:endParaRPr lang="en-IN"/>
          </a:p>
        </p:txBody>
      </p:sp>
      <p:sp>
        <p:nvSpPr>
          <p:cNvPr id="5" name="Footer Placeholder 4">
            <a:extLst>
              <a:ext uri="{FF2B5EF4-FFF2-40B4-BE49-F238E27FC236}">
                <a16:creationId xmlns:a16="http://schemas.microsoft.com/office/drawing/2014/main" id="{2161E2EE-387D-0066-133A-8CC01D2151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2337C6-7690-7F9C-CC8F-7B551C917B0E}"/>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658363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CB565C-C379-F03F-80B3-419A454E32D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942D03A-DC09-4455-4BE8-2FB5BED7BAA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60EE57-6D0A-B026-9965-3EEE21FF5D62}"/>
              </a:ext>
            </a:extLst>
          </p:cNvPr>
          <p:cNvSpPr>
            <a:spLocks noGrp="1"/>
          </p:cNvSpPr>
          <p:nvPr>
            <p:ph type="dt" sz="half" idx="10"/>
          </p:nvPr>
        </p:nvSpPr>
        <p:spPr/>
        <p:txBody>
          <a:bodyPr/>
          <a:lstStyle/>
          <a:p>
            <a:fld id="{02F895CF-A905-44E4-9B97-CEDA083A1964}" type="datetimeFigureOut">
              <a:rPr lang="en-IN" smtClean="0"/>
              <a:t>02-12-2025</a:t>
            </a:fld>
            <a:endParaRPr lang="en-IN"/>
          </a:p>
        </p:txBody>
      </p:sp>
      <p:sp>
        <p:nvSpPr>
          <p:cNvPr id="5" name="Footer Placeholder 4">
            <a:extLst>
              <a:ext uri="{FF2B5EF4-FFF2-40B4-BE49-F238E27FC236}">
                <a16:creationId xmlns:a16="http://schemas.microsoft.com/office/drawing/2014/main" id="{D93D6B5C-144B-D03F-6C23-F48ECE0647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4C42CC-D7F3-EF8E-99AD-9979F2C4C556}"/>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379471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F06BC-78BB-9C02-ACC7-47419AAFAE5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8852C48-0CDE-41C7-5ACB-B39863946B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7F3AB84-EE3E-9A2F-A331-AA82BDD65323}"/>
              </a:ext>
            </a:extLst>
          </p:cNvPr>
          <p:cNvSpPr>
            <a:spLocks noGrp="1"/>
          </p:cNvSpPr>
          <p:nvPr>
            <p:ph type="dt" sz="half" idx="10"/>
          </p:nvPr>
        </p:nvSpPr>
        <p:spPr/>
        <p:txBody>
          <a:bodyPr/>
          <a:lstStyle/>
          <a:p>
            <a:fld id="{02F895CF-A905-44E4-9B97-CEDA083A1964}" type="datetimeFigureOut">
              <a:rPr lang="en-IN" smtClean="0"/>
              <a:t>02-12-2025</a:t>
            </a:fld>
            <a:endParaRPr lang="en-IN"/>
          </a:p>
        </p:txBody>
      </p:sp>
      <p:sp>
        <p:nvSpPr>
          <p:cNvPr id="5" name="Footer Placeholder 4">
            <a:extLst>
              <a:ext uri="{FF2B5EF4-FFF2-40B4-BE49-F238E27FC236}">
                <a16:creationId xmlns:a16="http://schemas.microsoft.com/office/drawing/2014/main" id="{E6AF88C8-839E-C50B-B136-6DC6A78F695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0F83224-9D05-DF04-E5BD-D8C3D05E5CE6}"/>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4053297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3086B-A60C-18B0-6E6A-B4BF6BE163C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30189FA-C9C0-DF77-67F5-B5F9359884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65B245-D126-D8E2-B3EB-981B1CE8F488}"/>
              </a:ext>
            </a:extLst>
          </p:cNvPr>
          <p:cNvSpPr>
            <a:spLocks noGrp="1"/>
          </p:cNvSpPr>
          <p:nvPr>
            <p:ph type="dt" sz="half" idx="10"/>
          </p:nvPr>
        </p:nvSpPr>
        <p:spPr/>
        <p:txBody>
          <a:bodyPr/>
          <a:lstStyle/>
          <a:p>
            <a:fld id="{02F895CF-A905-44E4-9B97-CEDA083A1964}" type="datetimeFigureOut">
              <a:rPr lang="en-IN" smtClean="0"/>
              <a:t>02-12-2025</a:t>
            </a:fld>
            <a:endParaRPr lang="en-IN"/>
          </a:p>
        </p:txBody>
      </p:sp>
      <p:sp>
        <p:nvSpPr>
          <p:cNvPr id="5" name="Footer Placeholder 4">
            <a:extLst>
              <a:ext uri="{FF2B5EF4-FFF2-40B4-BE49-F238E27FC236}">
                <a16:creationId xmlns:a16="http://schemas.microsoft.com/office/drawing/2014/main" id="{639F04FE-19A5-5AFE-5EB5-87E72283044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5251D9D-E0E4-97C5-6523-F2BA9C714C89}"/>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3980634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6A2EC-6215-58C7-F547-8C34F4C9915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909F50F-77E2-AD0F-7B49-BC5774A1239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D93AD65-4BA4-C6D4-D7FD-3CBCC41FC0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E3848D5-5786-8FAA-128B-25E3133B9F34}"/>
              </a:ext>
            </a:extLst>
          </p:cNvPr>
          <p:cNvSpPr>
            <a:spLocks noGrp="1"/>
          </p:cNvSpPr>
          <p:nvPr>
            <p:ph type="dt" sz="half" idx="10"/>
          </p:nvPr>
        </p:nvSpPr>
        <p:spPr/>
        <p:txBody>
          <a:bodyPr/>
          <a:lstStyle/>
          <a:p>
            <a:fld id="{02F895CF-A905-44E4-9B97-CEDA083A1964}" type="datetimeFigureOut">
              <a:rPr lang="en-IN" smtClean="0"/>
              <a:t>02-12-2025</a:t>
            </a:fld>
            <a:endParaRPr lang="en-IN"/>
          </a:p>
        </p:txBody>
      </p:sp>
      <p:sp>
        <p:nvSpPr>
          <p:cNvPr id="6" name="Footer Placeholder 5">
            <a:extLst>
              <a:ext uri="{FF2B5EF4-FFF2-40B4-BE49-F238E27FC236}">
                <a16:creationId xmlns:a16="http://schemas.microsoft.com/office/drawing/2014/main" id="{221725C4-576B-B343-F222-BEE8D611B4E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1A95B78-1A88-517C-2015-47DE93A437AC}"/>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2774108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13231-1126-2394-D55F-1EE08B4BCD4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CED39EE-9B4F-A22E-D657-A24FE3B59D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F1BBD7-2877-73A3-C2E4-0247548C120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9ABF012-D693-14A1-0672-65FEF07062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CC14BB-36CB-B319-2171-71314A0CA1E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2788647-B04A-E092-5426-CCDC1BE79199}"/>
              </a:ext>
            </a:extLst>
          </p:cNvPr>
          <p:cNvSpPr>
            <a:spLocks noGrp="1"/>
          </p:cNvSpPr>
          <p:nvPr>
            <p:ph type="dt" sz="half" idx="10"/>
          </p:nvPr>
        </p:nvSpPr>
        <p:spPr/>
        <p:txBody>
          <a:bodyPr/>
          <a:lstStyle/>
          <a:p>
            <a:fld id="{02F895CF-A905-44E4-9B97-CEDA083A1964}" type="datetimeFigureOut">
              <a:rPr lang="en-IN" smtClean="0"/>
              <a:t>02-12-2025</a:t>
            </a:fld>
            <a:endParaRPr lang="en-IN"/>
          </a:p>
        </p:txBody>
      </p:sp>
      <p:sp>
        <p:nvSpPr>
          <p:cNvPr id="8" name="Footer Placeholder 7">
            <a:extLst>
              <a:ext uri="{FF2B5EF4-FFF2-40B4-BE49-F238E27FC236}">
                <a16:creationId xmlns:a16="http://schemas.microsoft.com/office/drawing/2014/main" id="{67B95871-71B1-D16B-64C5-7C1F7A58608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B38AC42-71DC-1492-8081-3EB38023A1EA}"/>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2508834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E3D51-B0DC-3C6A-F1E7-86731A3415C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59A66EC-8DE8-0CFE-A88C-828D2B28706F}"/>
              </a:ext>
            </a:extLst>
          </p:cNvPr>
          <p:cNvSpPr>
            <a:spLocks noGrp="1"/>
          </p:cNvSpPr>
          <p:nvPr>
            <p:ph type="dt" sz="half" idx="10"/>
          </p:nvPr>
        </p:nvSpPr>
        <p:spPr/>
        <p:txBody>
          <a:bodyPr/>
          <a:lstStyle/>
          <a:p>
            <a:fld id="{02F895CF-A905-44E4-9B97-CEDA083A1964}" type="datetimeFigureOut">
              <a:rPr lang="en-IN" smtClean="0"/>
              <a:t>02-12-2025</a:t>
            </a:fld>
            <a:endParaRPr lang="en-IN"/>
          </a:p>
        </p:txBody>
      </p:sp>
      <p:sp>
        <p:nvSpPr>
          <p:cNvPr id="4" name="Footer Placeholder 3">
            <a:extLst>
              <a:ext uri="{FF2B5EF4-FFF2-40B4-BE49-F238E27FC236}">
                <a16:creationId xmlns:a16="http://schemas.microsoft.com/office/drawing/2014/main" id="{7A2CD9FD-845C-B772-638F-2D68A781894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9FE8A5E-DFBD-7F04-8C82-CF6357DE2348}"/>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3242361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22D6E8-8230-AC02-9D63-A402397DE1B4}"/>
              </a:ext>
            </a:extLst>
          </p:cNvPr>
          <p:cNvSpPr>
            <a:spLocks noGrp="1"/>
          </p:cNvSpPr>
          <p:nvPr>
            <p:ph type="dt" sz="half" idx="10"/>
          </p:nvPr>
        </p:nvSpPr>
        <p:spPr/>
        <p:txBody>
          <a:bodyPr/>
          <a:lstStyle/>
          <a:p>
            <a:fld id="{02F895CF-A905-44E4-9B97-CEDA083A1964}" type="datetimeFigureOut">
              <a:rPr lang="en-IN" smtClean="0"/>
              <a:t>02-12-2025</a:t>
            </a:fld>
            <a:endParaRPr lang="en-IN"/>
          </a:p>
        </p:txBody>
      </p:sp>
      <p:sp>
        <p:nvSpPr>
          <p:cNvPr id="3" name="Footer Placeholder 2">
            <a:extLst>
              <a:ext uri="{FF2B5EF4-FFF2-40B4-BE49-F238E27FC236}">
                <a16:creationId xmlns:a16="http://schemas.microsoft.com/office/drawing/2014/main" id="{DD8B67BB-D152-1133-FC0C-8FAF6A31BA7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CB806F7-1CB6-FB91-538A-4D8133E5BE7F}"/>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3959064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B3438-EB17-8D9B-7753-F9CEBF01C8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C702538-E5D3-5AD9-6505-3F19BD0167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619539E-4E96-77EE-7389-CF45283658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01FB09-8709-5044-BC1C-F367D348A9A3}"/>
              </a:ext>
            </a:extLst>
          </p:cNvPr>
          <p:cNvSpPr>
            <a:spLocks noGrp="1"/>
          </p:cNvSpPr>
          <p:nvPr>
            <p:ph type="dt" sz="half" idx="10"/>
          </p:nvPr>
        </p:nvSpPr>
        <p:spPr/>
        <p:txBody>
          <a:bodyPr/>
          <a:lstStyle/>
          <a:p>
            <a:fld id="{02F895CF-A905-44E4-9B97-CEDA083A1964}" type="datetimeFigureOut">
              <a:rPr lang="en-IN" smtClean="0"/>
              <a:t>02-12-2025</a:t>
            </a:fld>
            <a:endParaRPr lang="en-IN"/>
          </a:p>
        </p:txBody>
      </p:sp>
      <p:sp>
        <p:nvSpPr>
          <p:cNvPr id="6" name="Footer Placeholder 5">
            <a:extLst>
              <a:ext uri="{FF2B5EF4-FFF2-40B4-BE49-F238E27FC236}">
                <a16:creationId xmlns:a16="http://schemas.microsoft.com/office/drawing/2014/main" id="{C1C6A1E0-7901-F415-FEAA-019A935986A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2843C2C-1F14-07C2-18BA-28B470554E3C}"/>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546883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C34E9-C822-4BB9-8418-D2CF6F0D60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8B8315C-3E18-93CA-2AFA-BB9653793E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E8F02F8-7EEB-1BC2-DD41-973E05A354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63CB5A-E5EA-553C-4AEA-C576479D7F52}"/>
              </a:ext>
            </a:extLst>
          </p:cNvPr>
          <p:cNvSpPr>
            <a:spLocks noGrp="1"/>
          </p:cNvSpPr>
          <p:nvPr>
            <p:ph type="dt" sz="half" idx="10"/>
          </p:nvPr>
        </p:nvSpPr>
        <p:spPr/>
        <p:txBody>
          <a:bodyPr/>
          <a:lstStyle/>
          <a:p>
            <a:fld id="{02F895CF-A905-44E4-9B97-CEDA083A1964}" type="datetimeFigureOut">
              <a:rPr lang="en-IN" smtClean="0"/>
              <a:t>02-12-2025</a:t>
            </a:fld>
            <a:endParaRPr lang="en-IN"/>
          </a:p>
        </p:txBody>
      </p:sp>
      <p:sp>
        <p:nvSpPr>
          <p:cNvPr id="6" name="Footer Placeholder 5">
            <a:extLst>
              <a:ext uri="{FF2B5EF4-FFF2-40B4-BE49-F238E27FC236}">
                <a16:creationId xmlns:a16="http://schemas.microsoft.com/office/drawing/2014/main" id="{6EA2FF22-2CCF-82A0-6CCE-01954452F4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ADB8725-7C07-1A9F-E615-07F99E89A903}"/>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2203996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85501D-1C3E-5C9D-9255-FFC4F0BD8F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DA352F3-5EC5-33F3-0CA5-52AC0190A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38CB47C-F5A6-9DC0-1CDB-46C44A3CE5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F895CF-A905-44E4-9B97-CEDA083A1964}" type="datetimeFigureOut">
              <a:rPr lang="en-IN" smtClean="0"/>
              <a:t>02-12-2025</a:t>
            </a:fld>
            <a:endParaRPr lang="en-IN"/>
          </a:p>
        </p:txBody>
      </p:sp>
      <p:sp>
        <p:nvSpPr>
          <p:cNvPr id="5" name="Footer Placeholder 4">
            <a:extLst>
              <a:ext uri="{FF2B5EF4-FFF2-40B4-BE49-F238E27FC236}">
                <a16:creationId xmlns:a16="http://schemas.microsoft.com/office/drawing/2014/main" id="{D7088139-86B5-3EB1-1D2C-A691E45E3D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5879F3D-6BFA-4219-3D3C-AB2B50F0A0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0FF5FF-BC46-46FC-B441-67FEECEB9F37}" type="slidenum">
              <a:rPr lang="en-IN" smtClean="0"/>
              <a:t>‹#›</a:t>
            </a:fld>
            <a:endParaRPr lang="en-IN"/>
          </a:p>
        </p:txBody>
      </p:sp>
    </p:spTree>
    <p:extLst>
      <p:ext uri="{BB962C8B-B14F-4D97-AF65-F5344CB8AC3E}">
        <p14:creationId xmlns:p14="http://schemas.microsoft.com/office/powerpoint/2010/main" val="8592716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title="Dots Connecting Lines">
            <a:hlinkClick r:id="" action="ppaction://media"/>
            <a:extLst>
              <a:ext uri="{FF2B5EF4-FFF2-40B4-BE49-F238E27FC236}">
                <a16:creationId xmlns:a16="http://schemas.microsoft.com/office/drawing/2014/main" id="{6B01BB69-348D-EEB2-A364-78431FA7A12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1CF398D7-B2AF-57CD-5BF8-D8268AB99F74}"/>
              </a:ext>
            </a:extLst>
          </p:cNvPr>
          <p:cNvSpPr txBox="1"/>
          <p:nvPr/>
        </p:nvSpPr>
        <p:spPr>
          <a:xfrm>
            <a:off x="639098" y="1779640"/>
            <a:ext cx="11130116" cy="830997"/>
          </a:xfrm>
          <a:prstGeom prst="rect">
            <a:avLst/>
          </a:prstGeom>
          <a:noFill/>
        </p:spPr>
        <p:txBody>
          <a:bodyPr wrap="square" rtlCol="0">
            <a:spAutoFit/>
          </a:bodyPr>
          <a:lstStyle/>
          <a:p>
            <a:r>
              <a:rPr lang="en-IN" sz="4800">
                <a:solidFill>
                  <a:schemeClr val="bg1"/>
                </a:solidFill>
              </a:rPr>
              <a:t>BUDGETWISE AI BASED FORECASTING TOOL</a:t>
            </a:r>
          </a:p>
        </p:txBody>
      </p:sp>
    </p:spTree>
    <p:extLst>
      <p:ext uri="{BB962C8B-B14F-4D97-AF65-F5344CB8AC3E}">
        <p14:creationId xmlns:p14="http://schemas.microsoft.com/office/powerpoint/2010/main" val="29698164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2240453-0B3D-4477-0F81-B13C106887B3}"/>
              </a:ext>
            </a:extLst>
          </p:cNvPr>
          <p:cNvSpPr txBox="1"/>
          <p:nvPr/>
        </p:nvSpPr>
        <p:spPr>
          <a:xfrm>
            <a:off x="0" y="0"/>
            <a:ext cx="11877368" cy="7478970"/>
          </a:xfrm>
          <a:prstGeom prst="rect">
            <a:avLst/>
          </a:prstGeom>
          <a:noFill/>
        </p:spPr>
        <p:txBody>
          <a:bodyPr wrap="square" rtlCol="0">
            <a:spAutoFit/>
          </a:bodyPr>
          <a:lstStyle/>
          <a:p>
            <a:r>
              <a:rPr lang="en-US" sz="2600" b="1"/>
              <a:t>Categorical Feature Preparation</a:t>
            </a:r>
            <a:r>
              <a:rPr lang="en-US" sz="2400" b="1"/>
              <a:t>:</a:t>
            </a:r>
          </a:p>
          <a:p>
            <a:r>
              <a:rPr lang="en-US" sz="2400"/>
              <a:t>Categorical columns such as expense category and savings goal status were identified and prepared for encoding.</a:t>
            </a:r>
          </a:p>
          <a:p>
            <a:r>
              <a:rPr lang="en-US" sz="2400"/>
              <a:t>Encoding was performed using:</a:t>
            </a:r>
          </a:p>
          <a:p>
            <a:pPr lvl="1"/>
            <a:r>
              <a:rPr lang="en-US" sz="2400" err="1"/>
              <a:t>CatBoost’s</a:t>
            </a:r>
            <a:r>
              <a:rPr lang="en-US" sz="2400"/>
              <a:t> built-in categorical handling</a:t>
            </a:r>
          </a:p>
          <a:p>
            <a:pPr lvl="1"/>
            <a:r>
              <a:rPr lang="en-US" sz="2400" err="1"/>
              <a:t>LightGBM’s</a:t>
            </a:r>
            <a:r>
              <a:rPr lang="en-US" sz="2400"/>
              <a:t> category </a:t>
            </a:r>
            <a:r>
              <a:rPr lang="en-US" sz="2400" err="1"/>
              <a:t>dtype</a:t>
            </a:r>
            <a:endParaRPr lang="en-US" sz="2400"/>
          </a:p>
          <a:p>
            <a:pPr lvl="1"/>
            <a:r>
              <a:rPr lang="en-US" sz="2400" err="1"/>
              <a:t>OneHotEncoder</a:t>
            </a:r>
            <a:r>
              <a:rPr lang="en-US" sz="2400"/>
              <a:t> for </a:t>
            </a:r>
            <a:r>
              <a:rPr lang="en-US" sz="2400" err="1"/>
              <a:t>XGBoost</a:t>
            </a:r>
            <a:endParaRPr lang="en-US" sz="2400"/>
          </a:p>
          <a:p>
            <a:r>
              <a:rPr lang="en-US" sz="2400"/>
              <a:t>This ensured consistent treatment of categorical variables across all models.</a:t>
            </a:r>
            <a:endParaRPr lang="en-IN" sz="3600"/>
          </a:p>
          <a:p>
            <a:r>
              <a:rPr lang="en-US" sz="2600" b="1"/>
              <a:t>Numerical Feature Consistency:</a:t>
            </a:r>
          </a:p>
          <a:p>
            <a:r>
              <a:rPr lang="en-US" sz="2400"/>
              <a:t>Numerical columns such as amount, year, month, and day were validated for correctness.</a:t>
            </a:r>
          </a:p>
          <a:p>
            <a:r>
              <a:rPr lang="en-US" sz="2400"/>
              <a:t>Any inconsistent or non-numeric values were corrected or removed to ensure stable model training.</a:t>
            </a:r>
          </a:p>
          <a:p>
            <a:r>
              <a:rPr lang="en-US" sz="2400"/>
              <a:t>This step helps maintain model reliability during forecasting and classification.</a:t>
            </a:r>
          </a:p>
          <a:p>
            <a:r>
              <a:rPr lang="en-US" sz="2600" b="1"/>
              <a:t>Final Clean Structured Dataset:</a:t>
            </a:r>
          </a:p>
          <a:p>
            <a:r>
              <a:rPr lang="en-US" sz="2400"/>
              <a:t>After preprocessing, the dataset became fully structured, free of missing values, and suitable for ML tasks.</a:t>
            </a:r>
          </a:p>
          <a:p>
            <a:r>
              <a:rPr lang="en-US" sz="2400"/>
              <a:t>The cleaned dataset enabled accurate training of </a:t>
            </a:r>
            <a:r>
              <a:rPr lang="en-US" sz="2400" err="1"/>
              <a:t>CatBoost</a:t>
            </a:r>
            <a:r>
              <a:rPr lang="en-US" sz="2400"/>
              <a:t>, </a:t>
            </a:r>
            <a:r>
              <a:rPr lang="en-US" sz="2400" err="1"/>
              <a:t>LightGBM</a:t>
            </a:r>
            <a:r>
              <a:rPr lang="en-US" sz="2400"/>
              <a:t>, </a:t>
            </a:r>
            <a:r>
              <a:rPr lang="en-US" sz="2400" err="1"/>
              <a:t>XGBoost</a:t>
            </a:r>
            <a:r>
              <a:rPr lang="en-US" sz="2400"/>
              <a:t>, and the stacked ensemble model.</a:t>
            </a:r>
          </a:p>
          <a:p>
            <a:r>
              <a:rPr lang="en-US" sz="2400"/>
              <a:t>.</a:t>
            </a:r>
          </a:p>
          <a:p>
            <a:endParaRPr lang="en-IN"/>
          </a:p>
        </p:txBody>
      </p:sp>
    </p:spTree>
    <p:extLst>
      <p:ext uri="{BB962C8B-B14F-4D97-AF65-F5344CB8AC3E}">
        <p14:creationId xmlns:p14="http://schemas.microsoft.com/office/powerpoint/2010/main" val="26049237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CA6AD97-65CB-68B0-A161-FD849B70F2AE}"/>
              </a:ext>
            </a:extLst>
          </p:cNvPr>
          <p:cNvSpPr txBox="1"/>
          <p:nvPr/>
        </p:nvSpPr>
        <p:spPr>
          <a:xfrm>
            <a:off x="0" y="137651"/>
            <a:ext cx="12034684" cy="646331"/>
          </a:xfrm>
          <a:prstGeom prst="rect">
            <a:avLst/>
          </a:prstGeom>
          <a:noFill/>
        </p:spPr>
        <p:txBody>
          <a:bodyPr wrap="square" rtlCol="0">
            <a:spAutoFit/>
          </a:bodyPr>
          <a:lstStyle/>
          <a:p>
            <a:r>
              <a:rPr lang="en-IN" sz="3600" b="1"/>
              <a:t> FEATURE PREPARATION</a:t>
            </a:r>
          </a:p>
        </p:txBody>
      </p:sp>
      <p:sp>
        <p:nvSpPr>
          <p:cNvPr id="6" name="TextBox 5">
            <a:extLst>
              <a:ext uri="{FF2B5EF4-FFF2-40B4-BE49-F238E27FC236}">
                <a16:creationId xmlns:a16="http://schemas.microsoft.com/office/drawing/2014/main" id="{C8152B73-011C-C649-F4AC-825D73B6CF74}"/>
              </a:ext>
            </a:extLst>
          </p:cNvPr>
          <p:cNvSpPr txBox="1"/>
          <p:nvPr/>
        </p:nvSpPr>
        <p:spPr>
          <a:xfrm>
            <a:off x="98322" y="948690"/>
            <a:ext cx="11995355" cy="4678204"/>
          </a:xfrm>
          <a:prstGeom prst="rect">
            <a:avLst/>
          </a:prstGeom>
          <a:noFill/>
        </p:spPr>
        <p:txBody>
          <a:bodyPr wrap="square" rtlCol="0">
            <a:spAutoFit/>
          </a:bodyPr>
          <a:lstStyle/>
          <a:p>
            <a:r>
              <a:rPr lang="en-US" sz="3000" b="1"/>
              <a:t>PREPARING CATEGORICAL COLUMNS FOR MODEL COMPATIBILITY:</a:t>
            </a:r>
            <a:br>
              <a:rPr lang="en-US" sz="3000"/>
            </a:br>
            <a:r>
              <a:rPr lang="en-IN" sz="2400"/>
              <a:t>The categorical column was prepared in formats compatible with each ML model. (expense category) </a:t>
            </a:r>
          </a:p>
          <a:p>
            <a:r>
              <a:rPr lang="en-IN" sz="2400"/>
              <a:t>Since </a:t>
            </a:r>
            <a:r>
              <a:rPr lang="en-IN" sz="2400" err="1"/>
              <a:t>CatBoost</a:t>
            </a:r>
            <a:r>
              <a:rPr lang="en-IN" sz="2400"/>
              <a:t>, </a:t>
            </a:r>
            <a:r>
              <a:rPr lang="en-IN" sz="2400" err="1"/>
              <a:t>XGBoost</a:t>
            </a:r>
            <a:r>
              <a:rPr lang="en-IN" sz="2400"/>
              <a:t>, and </a:t>
            </a:r>
            <a:r>
              <a:rPr lang="en-IN" sz="2400" err="1"/>
              <a:t>LightGBM</a:t>
            </a:r>
            <a:r>
              <a:rPr lang="en-IN" sz="2400"/>
              <a:t> handle categories differently, the column was transformed using:</a:t>
            </a:r>
          </a:p>
          <a:p>
            <a:pPr lvl="1"/>
            <a:r>
              <a:rPr lang="en-IN" sz="2400" err="1"/>
              <a:t>CatBoost’s</a:t>
            </a:r>
            <a:r>
              <a:rPr lang="en-IN" sz="2400"/>
              <a:t> native categorical handling</a:t>
            </a:r>
          </a:p>
          <a:p>
            <a:pPr lvl="1"/>
            <a:r>
              <a:rPr lang="en-IN" sz="2400" err="1"/>
              <a:t>LightGBM’s</a:t>
            </a:r>
            <a:r>
              <a:rPr lang="en-IN" sz="2400"/>
              <a:t> category </a:t>
            </a:r>
            <a:r>
              <a:rPr lang="en-IN" sz="2400" err="1"/>
              <a:t>dtype</a:t>
            </a:r>
            <a:endParaRPr lang="en-IN" sz="2400"/>
          </a:p>
          <a:p>
            <a:pPr lvl="1"/>
            <a:r>
              <a:rPr lang="en-IN" sz="2400" err="1"/>
              <a:t>OneHotEncoding</a:t>
            </a:r>
            <a:r>
              <a:rPr lang="en-IN" sz="2400"/>
              <a:t> for </a:t>
            </a:r>
            <a:r>
              <a:rPr lang="en-IN" sz="2400" err="1"/>
              <a:t>XGBoost</a:t>
            </a:r>
            <a:endParaRPr lang="en-IN" sz="2400"/>
          </a:p>
          <a:p>
            <a:r>
              <a:rPr lang="en-IN" sz="2400"/>
              <a:t>This ensured smooth, error-free training across all models</a:t>
            </a:r>
            <a:r>
              <a:rPr lang="en-IN"/>
              <a:t>.</a:t>
            </a:r>
          </a:p>
          <a:p>
            <a:endParaRPr lang="en-US" sz="900"/>
          </a:p>
          <a:p>
            <a:r>
              <a:rPr lang="en-US" sz="3000" b="1"/>
              <a:t>ALIGNING NUMERICAL FIELDS FOR STABLE LEARNING:</a:t>
            </a:r>
            <a:br>
              <a:rPr lang="en-US" sz="3000"/>
            </a:br>
            <a:endParaRPr lang="en-US" sz="3000"/>
          </a:p>
        </p:txBody>
      </p:sp>
      <p:sp>
        <p:nvSpPr>
          <p:cNvPr id="2" name="Rectangle 1">
            <a:extLst>
              <a:ext uri="{FF2B5EF4-FFF2-40B4-BE49-F238E27FC236}">
                <a16:creationId xmlns:a16="http://schemas.microsoft.com/office/drawing/2014/main" id="{B3F35518-EB50-576A-11F6-4BE636179C20}"/>
              </a:ext>
            </a:extLst>
          </p:cNvPr>
          <p:cNvSpPr>
            <a:spLocks noChangeArrowheads="1"/>
          </p:cNvSpPr>
          <p:nvPr/>
        </p:nvSpPr>
        <p:spPr bwMode="auto">
          <a:xfrm>
            <a:off x="49161" y="5006772"/>
            <a:ext cx="11936362"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a:ln>
                  <a:noFill/>
                </a:ln>
                <a:solidFill>
                  <a:schemeClr val="tx1"/>
                </a:solidFill>
                <a:effectLst/>
                <a:latin typeface="Arial" panose="020B0604020202020204" pitchFamily="34" charset="0"/>
              </a:rPr>
              <a:t>Numerical fields such as </a:t>
            </a:r>
            <a:r>
              <a:rPr kumimoji="0" lang="en-US" altLang="en-US" sz="2400" i="0" u="none" strike="noStrike" cap="none" normalizeH="0" baseline="0">
                <a:ln>
                  <a:noFill/>
                </a:ln>
                <a:solidFill>
                  <a:schemeClr val="tx1"/>
                </a:solidFill>
                <a:effectLst/>
                <a:latin typeface="Arial" panose="020B0604020202020204" pitchFamily="34" charset="0"/>
              </a:rPr>
              <a:t>amount, year, month, and day </a:t>
            </a:r>
            <a:r>
              <a:rPr kumimoji="0" lang="en-US" altLang="en-US" sz="2400" b="0" i="0" u="none" strike="noStrike" cap="none" normalizeH="0" baseline="0">
                <a:ln>
                  <a:noFill/>
                </a:ln>
                <a:solidFill>
                  <a:schemeClr val="tx1"/>
                </a:solidFill>
                <a:effectLst/>
                <a:latin typeface="Arial" panose="020B0604020202020204" pitchFamily="34" charset="0"/>
              </a:rPr>
              <a:t>were validated for    consistency and correctness.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a:ln>
                  <a:noFill/>
                </a:ln>
                <a:solidFill>
                  <a:schemeClr val="tx1"/>
                </a:solidFill>
                <a:effectLst/>
                <a:latin typeface="Arial" panose="020B0604020202020204" pitchFamily="34" charset="0"/>
              </a:rPr>
              <a:t>Only clean, valid numeric entries were retained to ensure stable model learning.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a:ln>
                  <a:noFill/>
                </a:ln>
                <a:solidFill>
                  <a:schemeClr val="tx1"/>
                </a:solidFill>
                <a:effectLst/>
                <a:latin typeface="Arial" panose="020B0604020202020204" pitchFamily="34" charset="0"/>
              </a:rPr>
              <a:t>This prevents the model from being influenced by irregular or noisy numerical values</a:t>
            </a:r>
          </a:p>
        </p:txBody>
      </p:sp>
    </p:spTree>
    <p:extLst>
      <p:ext uri="{BB962C8B-B14F-4D97-AF65-F5344CB8AC3E}">
        <p14:creationId xmlns:p14="http://schemas.microsoft.com/office/powerpoint/2010/main" val="41119783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0D5B4754-5DFC-E642-C62D-3FCCB32ABCF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77481A2-8AD8-7D94-CA35-3D9C77AE0480}"/>
              </a:ext>
            </a:extLst>
          </p:cNvPr>
          <p:cNvSpPr txBox="1"/>
          <p:nvPr/>
        </p:nvSpPr>
        <p:spPr>
          <a:xfrm>
            <a:off x="0" y="235818"/>
            <a:ext cx="12192000" cy="6386364"/>
          </a:xfrm>
          <a:prstGeom prst="rect">
            <a:avLst/>
          </a:prstGeom>
          <a:noFill/>
        </p:spPr>
        <p:txBody>
          <a:bodyPr wrap="square" rtlCol="0">
            <a:spAutoFit/>
          </a:bodyPr>
          <a:lstStyle/>
          <a:p>
            <a:r>
              <a:rPr lang="en-US" sz="2800" b="1"/>
              <a:t>CREATING A CLEAN, MINIMAL FEATURE SET:</a:t>
            </a:r>
          </a:p>
          <a:p>
            <a:endParaRPr lang="en-US" sz="900" b="1"/>
          </a:p>
          <a:p>
            <a:r>
              <a:rPr lang="en-US" sz="2800"/>
              <a:t>The dataset was refined to retain only the features essential for prediction—category, amount, and date-derived fields (year, month, day).</a:t>
            </a:r>
          </a:p>
          <a:p>
            <a:r>
              <a:rPr lang="en-US" sz="2800"/>
              <a:t>Removing unused attributes ensured a focused feature set with reduced noise, improving model performance.</a:t>
            </a:r>
            <a:br>
              <a:rPr lang="en-US" sz="2800"/>
            </a:br>
            <a:endParaRPr lang="en-US" sz="900"/>
          </a:p>
          <a:p>
            <a:r>
              <a:rPr lang="en-US" sz="2800" b="1"/>
              <a:t>SYNCHRONIZING FEATURES ACROSS ALL MODELS:</a:t>
            </a:r>
          </a:p>
          <a:p>
            <a:endParaRPr lang="en-US" sz="900" b="1"/>
          </a:p>
          <a:p>
            <a:r>
              <a:rPr lang="en-US" sz="2800"/>
              <a:t>Since </a:t>
            </a:r>
            <a:r>
              <a:rPr lang="en-US" sz="2800" err="1"/>
              <a:t>CatBoost</a:t>
            </a:r>
            <a:r>
              <a:rPr lang="en-US" sz="2800"/>
              <a:t>, </a:t>
            </a:r>
            <a:r>
              <a:rPr lang="en-US" sz="2800" err="1"/>
              <a:t>XGBoost</a:t>
            </a:r>
            <a:r>
              <a:rPr lang="en-US" sz="2800"/>
              <a:t>, and </a:t>
            </a:r>
            <a:r>
              <a:rPr lang="en-US" sz="2800" err="1"/>
              <a:t>LightGBM</a:t>
            </a:r>
            <a:r>
              <a:rPr lang="en-US" sz="2800"/>
              <a:t> handle inputs differently, the features were organized in a way that each model received a consistent and compatible representation of the same information.</a:t>
            </a:r>
          </a:p>
          <a:p>
            <a:r>
              <a:rPr lang="en-US" sz="2800" err="1"/>
              <a:t>CatBoost</a:t>
            </a:r>
            <a:r>
              <a:rPr lang="en-US" sz="2800"/>
              <a:t> used native categorical  </a:t>
            </a:r>
            <a:r>
              <a:rPr lang="en-US" sz="2800" err="1"/>
              <a:t>handling,LightGBM</a:t>
            </a:r>
            <a:r>
              <a:rPr lang="en-US" sz="2800"/>
              <a:t> used category </a:t>
            </a:r>
            <a:r>
              <a:rPr lang="en-US" sz="2800" err="1"/>
              <a:t>dtype</a:t>
            </a:r>
            <a:r>
              <a:rPr lang="en-US" sz="2800"/>
              <a:t> and 	</a:t>
            </a:r>
          </a:p>
          <a:p>
            <a:r>
              <a:rPr lang="en-IN" sz="2800" err="1"/>
              <a:t>XGBoost</a:t>
            </a:r>
            <a:r>
              <a:rPr lang="en-IN" sz="2800"/>
              <a:t> used </a:t>
            </a:r>
            <a:r>
              <a:rPr lang="en-IN" sz="2800" err="1"/>
              <a:t>OneHotEncoded</a:t>
            </a:r>
            <a:r>
              <a:rPr lang="en-IN" sz="2800"/>
              <a:t> features</a:t>
            </a:r>
          </a:p>
          <a:p>
            <a:r>
              <a:rPr lang="en-US" sz="2800"/>
              <a:t>This alignment supported fair comparison and enabled the stacked ensemble design.</a:t>
            </a:r>
          </a:p>
          <a:p>
            <a:endParaRPr lang="en-IN"/>
          </a:p>
        </p:txBody>
      </p:sp>
    </p:spTree>
    <p:extLst>
      <p:ext uri="{BB962C8B-B14F-4D97-AF65-F5344CB8AC3E}">
        <p14:creationId xmlns:p14="http://schemas.microsoft.com/office/powerpoint/2010/main" val="16502460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06CA622F-376E-31A0-37A5-99D5F35E842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A4F9B13-2A24-E068-4884-5608AC8D30AB}"/>
              </a:ext>
            </a:extLst>
          </p:cNvPr>
          <p:cNvSpPr txBox="1"/>
          <p:nvPr/>
        </p:nvSpPr>
        <p:spPr>
          <a:xfrm>
            <a:off x="0" y="239257"/>
            <a:ext cx="12192000" cy="2693045"/>
          </a:xfrm>
          <a:prstGeom prst="rect">
            <a:avLst/>
          </a:prstGeom>
          <a:noFill/>
        </p:spPr>
        <p:txBody>
          <a:bodyPr wrap="square" rtlCol="0">
            <a:spAutoFit/>
          </a:bodyPr>
          <a:lstStyle/>
          <a:p>
            <a:r>
              <a:rPr lang="en-US" sz="3000" b="1"/>
              <a:t>Ensuring Model-Ready Feature Inputs:</a:t>
            </a:r>
          </a:p>
          <a:p>
            <a:endParaRPr lang="en-US" sz="900" b="1"/>
          </a:p>
          <a:p>
            <a:r>
              <a:rPr lang="en-US" sz="2800"/>
              <a:t>Before training, all features were checked to confirm they were complete, correctly formatted, and free from inconsistencies.</a:t>
            </a:r>
          </a:p>
          <a:p>
            <a:r>
              <a:rPr lang="en-US" sz="2800"/>
              <a:t>This validation ensured the dataset was fully prepared for stable, accurate, and reliable model training.</a:t>
            </a:r>
          </a:p>
          <a:p>
            <a:endParaRPr lang="en-IN"/>
          </a:p>
        </p:txBody>
      </p:sp>
    </p:spTree>
    <p:extLst>
      <p:ext uri="{BB962C8B-B14F-4D97-AF65-F5344CB8AC3E}">
        <p14:creationId xmlns:p14="http://schemas.microsoft.com/office/powerpoint/2010/main" val="23054340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D3A6B4C6-4990-D0D3-93D7-CBC25FDCCE38}"/>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A938876-1BC2-2389-A432-F5BB04355E8D}"/>
              </a:ext>
            </a:extLst>
          </p:cNvPr>
          <p:cNvSpPr txBox="1"/>
          <p:nvPr/>
        </p:nvSpPr>
        <p:spPr>
          <a:xfrm>
            <a:off x="78658" y="88490"/>
            <a:ext cx="12024852" cy="646331"/>
          </a:xfrm>
          <a:prstGeom prst="rect">
            <a:avLst/>
          </a:prstGeom>
          <a:noFill/>
        </p:spPr>
        <p:txBody>
          <a:bodyPr wrap="square" rtlCol="0">
            <a:spAutoFit/>
          </a:bodyPr>
          <a:lstStyle/>
          <a:p>
            <a:r>
              <a:rPr lang="en-IN" sz="3600" b="1"/>
              <a:t>TRAIN TEST SPLIT DATA</a:t>
            </a:r>
          </a:p>
        </p:txBody>
      </p:sp>
      <p:sp>
        <p:nvSpPr>
          <p:cNvPr id="4" name="TextBox 3">
            <a:extLst>
              <a:ext uri="{FF2B5EF4-FFF2-40B4-BE49-F238E27FC236}">
                <a16:creationId xmlns:a16="http://schemas.microsoft.com/office/drawing/2014/main" id="{D4D02CAE-938F-C6FD-D729-A6151DE47CDE}"/>
              </a:ext>
            </a:extLst>
          </p:cNvPr>
          <p:cNvSpPr txBox="1"/>
          <p:nvPr/>
        </p:nvSpPr>
        <p:spPr>
          <a:xfrm>
            <a:off x="78658" y="735955"/>
            <a:ext cx="11897033" cy="6186309"/>
          </a:xfrm>
          <a:prstGeom prst="rect">
            <a:avLst/>
          </a:prstGeom>
          <a:noFill/>
        </p:spPr>
        <p:txBody>
          <a:bodyPr wrap="square" rtlCol="0">
            <a:spAutoFit/>
          </a:bodyPr>
          <a:lstStyle/>
          <a:p>
            <a:r>
              <a:rPr lang="en-US" sz="3000" b="1"/>
              <a:t>DIVIDING THE DATA FOR FAIR EVALUATION:</a:t>
            </a:r>
          </a:p>
          <a:p>
            <a:r>
              <a:rPr lang="en-US" sz="3000"/>
              <a:t>To ensure objective </a:t>
            </a:r>
            <a:r>
              <a:rPr lang="en-US" sz="3000" err="1"/>
              <a:t>evaluation,the</a:t>
            </a:r>
            <a:r>
              <a:rPr lang="en-US" sz="3000"/>
              <a:t> dataset was divided into separate training and testing portions.</a:t>
            </a:r>
          </a:p>
          <a:p>
            <a:r>
              <a:rPr lang="en-US" sz="3000"/>
              <a:t>This prevents the model </a:t>
            </a:r>
            <a:r>
              <a:rPr lang="en-US" sz="3000" err="1"/>
              <a:t>fromsimply</a:t>
            </a:r>
            <a:r>
              <a:rPr lang="en-US" sz="3000"/>
              <a:t> memorizing the data and helps measure how well it performs on unseen financial records.</a:t>
            </a:r>
          </a:p>
          <a:p>
            <a:r>
              <a:rPr lang="en-US" sz="3200"/>
              <a:t>The separation ensures reliable generalization during real-world usage.</a:t>
            </a:r>
            <a:endParaRPr lang="en-US" sz="3000" b="1"/>
          </a:p>
          <a:p>
            <a:endParaRPr lang="en-US" sz="1600"/>
          </a:p>
          <a:p>
            <a:r>
              <a:rPr lang="en-US" sz="3000" b="1"/>
              <a:t>TRAINING THE MODEL WITH 80% OF THE DATA:</a:t>
            </a:r>
            <a:br>
              <a:rPr lang="en-US" sz="3000"/>
            </a:br>
            <a:r>
              <a:rPr lang="en-US" sz="2800"/>
              <a:t>80% of the cleaned dataset was used for training the machine learning models.</a:t>
            </a:r>
          </a:p>
          <a:p>
            <a:r>
              <a:rPr lang="en-US" sz="2800"/>
              <a:t>This portion allowed the models to learn meaningful patterns in expense categories, amounts, and date-based financial trends.</a:t>
            </a:r>
          </a:p>
          <a:p>
            <a:r>
              <a:rPr lang="en-US" sz="2800"/>
              <a:t>The remaining 20% was reserved for testing to evaluate prediction accuracy and overall model performance.</a:t>
            </a:r>
          </a:p>
          <a:p>
            <a:endParaRPr lang="en-IN" sz="2800"/>
          </a:p>
        </p:txBody>
      </p:sp>
    </p:spTree>
    <p:extLst>
      <p:ext uri="{BB962C8B-B14F-4D97-AF65-F5344CB8AC3E}">
        <p14:creationId xmlns:p14="http://schemas.microsoft.com/office/powerpoint/2010/main" val="5021996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87BF2D44-F201-981B-CAF6-2C1A62D8D97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3F8DDBF-01A4-785F-C7F0-A38C457505A1}"/>
              </a:ext>
            </a:extLst>
          </p:cNvPr>
          <p:cNvSpPr txBox="1"/>
          <p:nvPr/>
        </p:nvSpPr>
        <p:spPr>
          <a:xfrm>
            <a:off x="0" y="87373"/>
            <a:ext cx="12123174" cy="7725192"/>
          </a:xfrm>
          <a:prstGeom prst="rect">
            <a:avLst/>
          </a:prstGeom>
          <a:noFill/>
        </p:spPr>
        <p:txBody>
          <a:bodyPr wrap="square" rtlCol="0">
            <a:spAutoFit/>
          </a:bodyPr>
          <a:lstStyle/>
          <a:p>
            <a:r>
              <a:rPr lang="en-US" sz="2800" b="1"/>
              <a:t>TESTING THE MODEL WITH 20% OF THE DATA:</a:t>
            </a:r>
          </a:p>
          <a:p>
            <a:endParaRPr lang="en-US" sz="900" b="1"/>
          </a:p>
          <a:p>
            <a:r>
              <a:rPr lang="en-US" sz="2800"/>
              <a:t>The remaining 20% of the dataset was used as the test set.</a:t>
            </a:r>
          </a:p>
          <a:p>
            <a:r>
              <a:rPr lang="en-US" sz="2800"/>
              <a:t>This portion was never shown to the model during </a:t>
            </a:r>
            <a:r>
              <a:rPr lang="en-US" sz="2800" err="1"/>
              <a:t>training,ensuring</a:t>
            </a:r>
            <a:r>
              <a:rPr lang="en-US" sz="2800"/>
              <a:t> that the </a:t>
            </a:r>
            <a:r>
              <a:rPr lang="en-US" sz="2800" err="1"/>
              <a:t>evalution</a:t>
            </a:r>
            <a:r>
              <a:rPr lang="en-US" sz="2800"/>
              <a:t> metrics reflect real world performance</a:t>
            </a:r>
          </a:p>
          <a:p>
            <a:r>
              <a:rPr lang="en-US" sz="2800"/>
              <a:t>The test set helps determine the accuracy and reliability of the model when encountering unseen data.</a:t>
            </a:r>
            <a:br>
              <a:rPr lang="en-US" sz="2800"/>
            </a:br>
            <a:endParaRPr lang="en-US" sz="1000"/>
          </a:p>
          <a:p>
            <a:r>
              <a:rPr lang="en-US" sz="2800" b="1"/>
              <a:t>ENSURING CONSISTENT SPLITTING:</a:t>
            </a:r>
          </a:p>
          <a:p>
            <a:endParaRPr lang="en-US" sz="900" b="1"/>
          </a:p>
          <a:p>
            <a:r>
              <a:rPr lang="en-US" sz="2800"/>
              <a:t>A random fixed state was used during the train-test split to maintain reproducibility.</a:t>
            </a:r>
          </a:p>
          <a:p>
            <a:r>
              <a:rPr lang="en-US" sz="2800"/>
              <a:t>This ensures that every run of the model uses the exact same division, making comparisons and debugging consistent throughout development.</a:t>
            </a:r>
          </a:p>
          <a:p>
            <a:endParaRPr lang="en-US" sz="900"/>
          </a:p>
          <a:p>
            <a:r>
              <a:rPr lang="en-IN" sz="3000" b="1"/>
              <a:t>Balanced Data Usage:</a:t>
            </a:r>
          </a:p>
          <a:p>
            <a:r>
              <a:rPr lang="en-US" sz="2800"/>
              <a:t>With this split, the model received enough data to learn from while keeping a fair portion aside as an unbiased benchmark.</a:t>
            </a:r>
            <a:br>
              <a:rPr lang="en-US" sz="2800"/>
            </a:br>
            <a:endParaRPr lang="en-US" sz="2800"/>
          </a:p>
          <a:p>
            <a:endParaRPr lang="en-IN"/>
          </a:p>
        </p:txBody>
      </p:sp>
    </p:spTree>
    <p:extLst>
      <p:ext uri="{BB962C8B-B14F-4D97-AF65-F5344CB8AC3E}">
        <p14:creationId xmlns:p14="http://schemas.microsoft.com/office/powerpoint/2010/main" val="37478768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8050F665-B36D-7A99-9412-33048F83FC1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AC0169E-51FA-59B8-8550-8429E476C081}"/>
              </a:ext>
            </a:extLst>
          </p:cNvPr>
          <p:cNvSpPr txBox="1"/>
          <p:nvPr/>
        </p:nvSpPr>
        <p:spPr>
          <a:xfrm>
            <a:off x="68826" y="137652"/>
            <a:ext cx="11985522" cy="646331"/>
          </a:xfrm>
          <a:prstGeom prst="rect">
            <a:avLst/>
          </a:prstGeom>
          <a:noFill/>
        </p:spPr>
        <p:txBody>
          <a:bodyPr wrap="square" rtlCol="0">
            <a:spAutoFit/>
          </a:bodyPr>
          <a:lstStyle/>
          <a:p>
            <a:r>
              <a:rPr lang="en-IN" sz="3600" b="1"/>
              <a:t>DATA PREPARED FOR MODEL</a:t>
            </a:r>
          </a:p>
        </p:txBody>
      </p:sp>
      <p:sp>
        <p:nvSpPr>
          <p:cNvPr id="3" name="TextBox 2">
            <a:extLst>
              <a:ext uri="{FF2B5EF4-FFF2-40B4-BE49-F238E27FC236}">
                <a16:creationId xmlns:a16="http://schemas.microsoft.com/office/drawing/2014/main" id="{0A02BC41-16E1-A530-B59E-443BFEB016EA}"/>
              </a:ext>
            </a:extLst>
          </p:cNvPr>
          <p:cNvSpPr txBox="1"/>
          <p:nvPr/>
        </p:nvSpPr>
        <p:spPr>
          <a:xfrm>
            <a:off x="137652" y="781385"/>
            <a:ext cx="11670890" cy="6001643"/>
          </a:xfrm>
          <a:prstGeom prst="rect">
            <a:avLst/>
          </a:prstGeom>
          <a:noFill/>
        </p:spPr>
        <p:txBody>
          <a:bodyPr wrap="square" rtlCol="0">
            <a:spAutoFit/>
          </a:bodyPr>
          <a:lstStyle/>
          <a:p>
            <a:r>
              <a:rPr lang="en-US" sz="3200"/>
              <a:t>After completing all stages of parsing, cleaning, and preparation, the dataset reached a fully structured and model-ready state. The categorical feature was formatted according to the specific requirements of </a:t>
            </a:r>
            <a:r>
              <a:rPr lang="en-US" sz="3200" err="1"/>
              <a:t>CatBoost</a:t>
            </a:r>
            <a:r>
              <a:rPr lang="en-US" sz="3200"/>
              <a:t>, </a:t>
            </a:r>
            <a:r>
              <a:rPr lang="en-US" sz="3200" err="1"/>
              <a:t>XGBoost</a:t>
            </a:r>
            <a:r>
              <a:rPr lang="en-US" sz="3200"/>
              <a:t>, and </a:t>
            </a:r>
            <a:r>
              <a:rPr lang="en-US" sz="3200" err="1"/>
              <a:t>LightGBM</a:t>
            </a:r>
            <a:r>
              <a:rPr lang="en-US" sz="3200"/>
              <a:t>, while numerical fields were validated for correctness and consistency. Irrelevant attributes were removed, and only meaningful predictors were retained to keep the feature space clean and focused.</a:t>
            </a:r>
            <a:br>
              <a:rPr lang="en-US" sz="3200"/>
            </a:br>
            <a:r>
              <a:rPr lang="en-US" sz="3200"/>
              <a:t>The train–test split further ensured that the model learned from reliable data and was evaluated on unseen examples. With every feature checked, formatted, and properly structured for each ML framework, the dataset was now completely prepared for accurate and stable machine-learning training.</a:t>
            </a:r>
            <a:endParaRPr lang="en-IN" sz="3000"/>
          </a:p>
        </p:txBody>
      </p:sp>
    </p:spTree>
    <p:extLst>
      <p:ext uri="{BB962C8B-B14F-4D97-AF65-F5344CB8AC3E}">
        <p14:creationId xmlns:p14="http://schemas.microsoft.com/office/powerpoint/2010/main" val="21000423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7113FC9D-2D68-E43D-C322-A338E52D8A0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50AA943-ABC6-FC60-F5C9-D63C3ED3FC18}"/>
              </a:ext>
            </a:extLst>
          </p:cNvPr>
          <p:cNvSpPr txBox="1"/>
          <p:nvPr/>
        </p:nvSpPr>
        <p:spPr>
          <a:xfrm>
            <a:off x="78658" y="0"/>
            <a:ext cx="12024852" cy="584775"/>
          </a:xfrm>
          <a:prstGeom prst="rect">
            <a:avLst/>
          </a:prstGeom>
          <a:noFill/>
        </p:spPr>
        <p:txBody>
          <a:bodyPr wrap="square" rtlCol="0">
            <a:spAutoFit/>
          </a:bodyPr>
          <a:lstStyle/>
          <a:p>
            <a:r>
              <a:rPr lang="en-IN" sz="3200" b="1"/>
              <a:t>Model Selection &amp; Overview:</a:t>
            </a:r>
          </a:p>
        </p:txBody>
      </p:sp>
      <p:sp>
        <p:nvSpPr>
          <p:cNvPr id="5" name="TextBox 4">
            <a:extLst>
              <a:ext uri="{FF2B5EF4-FFF2-40B4-BE49-F238E27FC236}">
                <a16:creationId xmlns:a16="http://schemas.microsoft.com/office/drawing/2014/main" id="{C3C9F1A8-C410-AF73-C216-44D2F8602800}"/>
              </a:ext>
            </a:extLst>
          </p:cNvPr>
          <p:cNvSpPr txBox="1"/>
          <p:nvPr/>
        </p:nvSpPr>
        <p:spPr>
          <a:xfrm>
            <a:off x="88490" y="466787"/>
            <a:ext cx="11956026" cy="6555641"/>
          </a:xfrm>
          <a:prstGeom prst="rect">
            <a:avLst/>
          </a:prstGeom>
          <a:noFill/>
        </p:spPr>
        <p:txBody>
          <a:bodyPr wrap="square" rtlCol="0">
            <a:spAutoFit/>
          </a:bodyPr>
          <a:lstStyle/>
          <a:p>
            <a:r>
              <a:rPr lang="en-US" sz="2800"/>
              <a:t>The machine learning component of this project is built using three advanced gradient-boosting algorithms: </a:t>
            </a:r>
            <a:r>
              <a:rPr lang="en-US" sz="2800" err="1"/>
              <a:t>CatBoost</a:t>
            </a:r>
            <a:r>
              <a:rPr lang="en-US" sz="2800"/>
              <a:t>, </a:t>
            </a:r>
            <a:r>
              <a:rPr lang="en-US" sz="2800" err="1"/>
              <a:t>XGBoost</a:t>
            </a:r>
            <a:r>
              <a:rPr lang="en-US" sz="2800"/>
              <a:t>, and </a:t>
            </a:r>
            <a:r>
              <a:rPr lang="en-US" sz="2800" err="1"/>
              <a:t>LightGBM</a:t>
            </a:r>
            <a:r>
              <a:rPr lang="en-US" sz="2800"/>
              <a:t>. These models were selected because of their strong performance on tabular datasets, their ability to handle mixed numerical and categorical features, and their proven reliability in financial prediction tasks. </a:t>
            </a:r>
            <a:r>
              <a:rPr lang="en-US" sz="2800" err="1"/>
              <a:t>CatBoost</a:t>
            </a:r>
            <a:r>
              <a:rPr lang="en-US" sz="2800"/>
              <a:t> offers native support for categorical variables, reducing the need for heavy preprocessing and allowing the model to learn category interactions effectively. </a:t>
            </a:r>
            <a:r>
              <a:rPr lang="en-US" sz="2800" err="1"/>
              <a:t>XGBoost</a:t>
            </a:r>
            <a:r>
              <a:rPr lang="en-US" sz="2800"/>
              <a:t>, known for its robustness and precision, was included to capture deeper non-linear relationships by using </a:t>
            </a:r>
            <a:r>
              <a:rPr lang="en-US" sz="2800" err="1"/>
              <a:t>OneHotEncoded</a:t>
            </a:r>
            <a:r>
              <a:rPr lang="en-US" sz="2800"/>
              <a:t> features. </a:t>
            </a:r>
            <a:r>
              <a:rPr lang="en-US" sz="2800" err="1"/>
              <a:t>LightGBM</a:t>
            </a:r>
            <a:r>
              <a:rPr lang="en-US" sz="2800"/>
              <a:t> contributes high-speed training and efficiency through its leaf-wise growth strategy and category-aware data handling. Together, these models provide complementary strengths and form the basis for a powerful ensemble system. The objective behind selecting these three algorithms is to leverage their diverse learning behaviors to achieve more accurate, stable, and generalizable predictions for financial forecasting</a:t>
            </a:r>
            <a:r>
              <a:rPr lang="en-US"/>
              <a:t>.</a:t>
            </a:r>
            <a:endParaRPr lang="en-IN"/>
          </a:p>
        </p:txBody>
      </p:sp>
    </p:spTree>
    <p:extLst>
      <p:ext uri="{BB962C8B-B14F-4D97-AF65-F5344CB8AC3E}">
        <p14:creationId xmlns:p14="http://schemas.microsoft.com/office/powerpoint/2010/main" val="11019863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7840FDD0-083C-79B1-919C-59DA7BADAB4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73298AD-7CB1-32F7-06D2-BDADEB78F011}"/>
              </a:ext>
            </a:extLst>
          </p:cNvPr>
          <p:cNvSpPr txBox="1"/>
          <p:nvPr/>
        </p:nvSpPr>
        <p:spPr>
          <a:xfrm>
            <a:off x="0" y="69315"/>
            <a:ext cx="12113342" cy="584775"/>
          </a:xfrm>
          <a:prstGeom prst="rect">
            <a:avLst/>
          </a:prstGeom>
          <a:noFill/>
        </p:spPr>
        <p:txBody>
          <a:bodyPr wrap="square" rtlCol="0">
            <a:spAutoFit/>
          </a:bodyPr>
          <a:lstStyle/>
          <a:p>
            <a:r>
              <a:rPr lang="en-IN" sz="3200" b="1"/>
              <a:t>Individual Model Training:</a:t>
            </a:r>
          </a:p>
        </p:txBody>
      </p:sp>
      <p:sp>
        <p:nvSpPr>
          <p:cNvPr id="5" name="TextBox 4">
            <a:extLst>
              <a:ext uri="{FF2B5EF4-FFF2-40B4-BE49-F238E27FC236}">
                <a16:creationId xmlns:a16="http://schemas.microsoft.com/office/drawing/2014/main" id="{929639B3-A355-90C3-A7B0-A139646CEDE6}"/>
              </a:ext>
            </a:extLst>
          </p:cNvPr>
          <p:cNvSpPr txBox="1"/>
          <p:nvPr/>
        </p:nvSpPr>
        <p:spPr>
          <a:xfrm>
            <a:off x="0" y="654090"/>
            <a:ext cx="12034684" cy="6340197"/>
          </a:xfrm>
          <a:prstGeom prst="rect">
            <a:avLst/>
          </a:prstGeom>
          <a:noFill/>
        </p:spPr>
        <p:txBody>
          <a:bodyPr wrap="square" rtlCol="0">
            <a:spAutoFit/>
          </a:bodyPr>
          <a:lstStyle/>
          <a:p>
            <a:r>
              <a:rPr lang="en-US" sz="2700"/>
              <a:t>Each machine learning model in this project was trained separately to understand spending patterns and contribute unique predictive strengths to the overall system. The </a:t>
            </a:r>
            <a:r>
              <a:rPr lang="en-US" sz="2700" err="1"/>
              <a:t>CatBoost</a:t>
            </a:r>
            <a:r>
              <a:rPr lang="en-US" sz="2700"/>
              <a:t> model was trained using the original categorical and numerical features with minimal preprocessing, allowing it to automatically handle category encodings and capture complex interactions within the data. </a:t>
            </a:r>
            <a:r>
              <a:rPr lang="en-US" sz="2700" err="1"/>
              <a:t>XGBoost</a:t>
            </a:r>
            <a:r>
              <a:rPr lang="en-US" sz="2700"/>
              <a:t> required a dedicated preprocessing pipeline in which categorical values were transformed using </a:t>
            </a:r>
            <a:r>
              <a:rPr lang="en-US" sz="2700" err="1"/>
              <a:t>OneHotEncoding</a:t>
            </a:r>
            <a:r>
              <a:rPr lang="en-US" sz="2700"/>
              <a:t>, ensuring that the model received fully numerical inputs suitable for gradient boosting. </a:t>
            </a:r>
            <a:r>
              <a:rPr lang="en-US" sz="2700" err="1"/>
              <a:t>LightGBM</a:t>
            </a:r>
            <a:r>
              <a:rPr lang="en-US" sz="2700"/>
              <a:t> was trained using the same core features but relied on converting categorical columns into the category </a:t>
            </a:r>
            <a:r>
              <a:rPr lang="en-US" sz="2700" err="1"/>
              <a:t>dtype</a:t>
            </a:r>
            <a:r>
              <a:rPr lang="en-US" sz="2700"/>
              <a:t>, enabling faster training and efficient tree construction. All three models were trained on 80% of the dataset, with consistent parameters such as controlled learning rates, optimized depth, and a fixed random seed to ensure stable and reproducible performance. Through this individual training process, each model learned different aspects of user spending behavior, laying the foundation for a more accurate and reliable ensemble approach.</a:t>
            </a:r>
          </a:p>
          <a:p>
            <a:endParaRPr lang="en-IN" sz="2800"/>
          </a:p>
        </p:txBody>
      </p:sp>
    </p:spTree>
    <p:extLst>
      <p:ext uri="{BB962C8B-B14F-4D97-AF65-F5344CB8AC3E}">
        <p14:creationId xmlns:p14="http://schemas.microsoft.com/office/powerpoint/2010/main" val="9677233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5942A498-262C-17AA-7F11-A41E7D673A8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C08D8A0-90DC-1C2A-CB57-9BC621C2412C}"/>
              </a:ext>
            </a:extLst>
          </p:cNvPr>
          <p:cNvSpPr txBox="1"/>
          <p:nvPr/>
        </p:nvSpPr>
        <p:spPr>
          <a:xfrm>
            <a:off x="0" y="68826"/>
            <a:ext cx="12192000" cy="6755696"/>
          </a:xfrm>
          <a:prstGeom prst="rect">
            <a:avLst/>
          </a:prstGeom>
          <a:noFill/>
        </p:spPr>
        <p:txBody>
          <a:bodyPr wrap="square" rtlCol="0">
            <a:spAutoFit/>
          </a:bodyPr>
          <a:lstStyle/>
          <a:p>
            <a:r>
              <a:rPr lang="en-IN" sz="3200" b="1"/>
              <a:t>Stacked Ensemble Architecture :</a:t>
            </a:r>
          </a:p>
          <a:p>
            <a:endParaRPr lang="en-IN" sz="900" b="1"/>
          </a:p>
          <a:p>
            <a:r>
              <a:rPr lang="en-US" sz="2800"/>
              <a:t>After training the individual models, their strengths were combined using a stacked ensemble approach to achieve higher prediction accuracy and better generalization. In this architecture, the first layer consists of the three base models—</a:t>
            </a:r>
            <a:r>
              <a:rPr lang="en-US" sz="2800" err="1"/>
              <a:t>CatBoost</a:t>
            </a:r>
            <a:r>
              <a:rPr lang="en-US" sz="2800"/>
              <a:t>, </a:t>
            </a:r>
            <a:r>
              <a:rPr lang="en-US" sz="2800" err="1"/>
              <a:t>XGBoost</a:t>
            </a:r>
            <a:r>
              <a:rPr lang="en-US" sz="2800"/>
              <a:t>, and </a:t>
            </a:r>
            <a:r>
              <a:rPr lang="en-US" sz="2800" err="1"/>
              <a:t>LightGBM</a:t>
            </a:r>
            <a:r>
              <a:rPr lang="en-US" sz="2800"/>
              <a:t>—which independently generate predictions using the same input features. Instead of relying on any single model, these outputs are then used as new input features for a second-level meta-model. </a:t>
            </a:r>
            <a:r>
              <a:rPr lang="en-US" sz="2800" err="1"/>
              <a:t>CatBoost</a:t>
            </a:r>
            <a:r>
              <a:rPr lang="en-US" sz="2800"/>
              <a:t> was selected as the meta-learner because of its ability to handle mixed input values and learn complex patterns from the base model predictions. This creates a multi-stage learning system where the first layer captures diverse perspectives on the data, and the second layer refines and integrates these insights into a more stable and accurate final prediction. The stacked ensemble effectively reduces the weaknesses of individual models, minimizes overfitting, and provides a more reliable forecasting mechanism, making it well-suited for financial prediction scenarios where precision and stability are crucial.</a:t>
            </a:r>
            <a:endParaRPr lang="en-IN" sz="2800" b="1"/>
          </a:p>
        </p:txBody>
      </p:sp>
    </p:spTree>
    <p:extLst>
      <p:ext uri="{BB962C8B-B14F-4D97-AF65-F5344CB8AC3E}">
        <p14:creationId xmlns:p14="http://schemas.microsoft.com/office/powerpoint/2010/main" val="5214291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555F5638-C5C3-53D2-FF12-391D279F3C1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B3266F8-33F5-87E2-B72A-6649909C25B6}"/>
              </a:ext>
            </a:extLst>
          </p:cNvPr>
          <p:cNvSpPr txBox="1"/>
          <p:nvPr/>
        </p:nvSpPr>
        <p:spPr>
          <a:xfrm>
            <a:off x="2754723" y="1600199"/>
            <a:ext cx="9514068" cy="1107996"/>
          </a:xfrm>
          <a:prstGeom prst="rect">
            <a:avLst/>
          </a:prstGeom>
          <a:noFill/>
        </p:spPr>
        <p:txBody>
          <a:bodyPr wrap="square" rtlCol="0">
            <a:spAutoFit/>
          </a:bodyPr>
          <a:lstStyle/>
          <a:p>
            <a:r>
              <a:rPr lang="en-IN" sz="6600">
                <a:latin typeface="Algerian" panose="04020705040A02060702" pitchFamily="82" charset="0"/>
              </a:rPr>
              <a:t>Project at a GLANCE    </a:t>
            </a:r>
            <a:endParaRPr lang="en-IN" sz="6600" i="1">
              <a:latin typeface="Algerian" panose="04020705040A02060702" pitchFamily="82" charset="0"/>
            </a:endParaRPr>
          </a:p>
        </p:txBody>
      </p:sp>
      <p:sp>
        <p:nvSpPr>
          <p:cNvPr id="3" name="Isosceles Triangle 2">
            <a:extLst>
              <a:ext uri="{FF2B5EF4-FFF2-40B4-BE49-F238E27FC236}">
                <a16:creationId xmlns:a16="http://schemas.microsoft.com/office/drawing/2014/main" id="{EF8FE80A-D996-32C5-F653-F1CE1266B59D}"/>
              </a:ext>
            </a:extLst>
          </p:cNvPr>
          <p:cNvSpPr/>
          <p:nvPr/>
        </p:nvSpPr>
        <p:spPr>
          <a:xfrm rot="5400000">
            <a:off x="2216052" y="566173"/>
            <a:ext cx="1463369" cy="716445"/>
          </a:xfrm>
          <a:prstGeom prst="triangl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Isosceles Triangle 10">
            <a:extLst>
              <a:ext uri="{FF2B5EF4-FFF2-40B4-BE49-F238E27FC236}">
                <a16:creationId xmlns:a16="http://schemas.microsoft.com/office/drawing/2014/main" id="{1931992A-B6A6-B2E5-555E-5645F1B55E71}"/>
              </a:ext>
            </a:extLst>
          </p:cNvPr>
          <p:cNvSpPr/>
          <p:nvPr/>
        </p:nvSpPr>
        <p:spPr>
          <a:xfrm rot="5400000">
            <a:off x="2262108" y="604847"/>
            <a:ext cx="1351606" cy="639097"/>
          </a:xfrm>
          <a:prstGeom prst="triangle">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14">
            <a:extLst>
              <a:ext uri="{FF2B5EF4-FFF2-40B4-BE49-F238E27FC236}">
                <a16:creationId xmlns:a16="http://schemas.microsoft.com/office/drawing/2014/main" id="{F429DDBF-67EF-ADB6-417C-F5B55D5E93F3}"/>
              </a:ext>
            </a:extLst>
          </p:cNvPr>
          <p:cNvGrpSpPr/>
          <p:nvPr/>
        </p:nvGrpSpPr>
        <p:grpSpPr>
          <a:xfrm>
            <a:off x="-608642" y="-92597"/>
            <a:ext cx="3212579" cy="6950597"/>
            <a:chOff x="-157317" y="-1"/>
            <a:chExt cx="3215149" cy="6858001"/>
          </a:xfrm>
        </p:grpSpPr>
        <p:sp>
          <p:nvSpPr>
            <p:cNvPr id="7" name="Rectangle 6">
              <a:extLst>
                <a:ext uri="{FF2B5EF4-FFF2-40B4-BE49-F238E27FC236}">
                  <a16:creationId xmlns:a16="http://schemas.microsoft.com/office/drawing/2014/main" id="{86637EB4-9B2B-0816-082C-EFD55C1FE9A3}"/>
                </a:ext>
              </a:extLst>
            </p:cNvPr>
            <p:cNvSpPr/>
            <p:nvPr/>
          </p:nvSpPr>
          <p:spPr>
            <a:xfrm>
              <a:off x="-19666" y="-1"/>
              <a:ext cx="3008670" cy="6858000"/>
            </a:xfrm>
            <a:prstGeom prst="rect">
              <a:avLst/>
            </a:prstGeom>
            <a:solidFill>
              <a:srgbClr val="658DC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1F4226C3-76CF-A975-F46B-0A24A1B1E572}"/>
                </a:ext>
              </a:extLst>
            </p:cNvPr>
            <p:cNvSpPr/>
            <p:nvPr/>
          </p:nvSpPr>
          <p:spPr>
            <a:xfrm>
              <a:off x="0" y="0"/>
              <a:ext cx="3057832" cy="6858000"/>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9BA676A1-3AAE-D9E0-AD3F-20C95D2C2D2E}"/>
                </a:ext>
              </a:extLst>
            </p:cNvPr>
            <p:cNvSpPr/>
            <p:nvPr/>
          </p:nvSpPr>
          <p:spPr>
            <a:xfrm>
              <a:off x="-1" y="0"/>
              <a:ext cx="3038168" cy="6858000"/>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136E28C5-DEAE-03BF-F4DD-B7545044EE14}"/>
                </a:ext>
              </a:extLst>
            </p:cNvPr>
            <p:cNvSpPr/>
            <p:nvPr/>
          </p:nvSpPr>
          <p:spPr>
            <a:xfrm>
              <a:off x="-157317" y="-1"/>
              <a:ext cx="3195484" cy="6858000"/>
            </a:xfrm>
            <a:prstGeom prst="rect">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6" name="Isosceles Triangle 15">
            <a:extLst>
              <a:ext uri="{FF2B5EF4-FFF2-40B4-BE49-F238E27FC236}">
                <a16:creationId xmlns:a16="http://schemas.microsoft.com/office/drawing/2014/main" id="{AC813812-9791-ABD4-06E6-E17A35795C6C}"/>
              </a:ext>
            </a:extLst>
          </p:cNvPr>
          <p:cNvSpPr/>
          <p:nvPr/>
        </p:nvSpPr>
        <p:spPr>
          <a:xfrm rot="5400000">
            <a:off x="2238670" y="604847"/>
            <a:ext cx="1398477" cy="639096"/>
          </a:xfrm>
          <a:prstGeom prst="triangle">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28581B32-C500-B1C6-86F4-0106EE697C79}"/>
              </a:ext>
            </a:extLst>
          </p:cNvPr>
          <p:cNvSpPr txBox="1"/>
          <p:nvPr/>
        </p:nvSpPr>
        <p:spPr>
          <a:xfrm>
            <a:off x="2754723" y="3376913"/>
            <a:ext cx="6224154" cy="3600986"/>
          </a:xfrm>
          <a:prstGeom prst="rect">
            <a:avLst/>
          </a:prstGeom>
          <a:noFill/>
        </p:spPr>
        <p:txBody>
          <a:bodyPr wrap="square" rtlCol="0">
            <a:spAutoFit/>
          </a:bodyPr>
          <a:lstStyle/>
          <a:p>
            <a:r>
              <a:rPr lang="en-IN" sz="3200" b="1"/>
              <a:t>TEAM MEMBERS:</a:t>
            </a:r>
          </a:p>
          <a:p>
            <a:endParaRPr lang="en-IN" sz="1000"/>
          </a:p>
          <a:p>
            <a:r>
              <a:rPr lang="en-IN" sz="2400" b="1"/>
              <a:t>EDUPULAPATI SAI PRANEETH                                                                                       </a:t>
            </a:r>
          </a:p>
          <a:p>
            <a:endParaRPr lang="en-IN" sz="1050" b="1"/>
          </a:p>
          <a:p>
            <a:r>
              <a:rPr lang="en-IN" sz="2400" b="1"/>
              <a:t>GORLE AJAY</a:t>
            </a:r>
          </a:p>
          <a:p>
            <a:endParaRPr lang="en-IN" sz="1050" b="1"/>
          </a:p>
          <a:p>
            <a:r>
              <a:rPr lang="en-IN" sz="2400" b="1"/>
              <a:t>GUMMADI CHANDANA</a:t>
            </a:r>
          </a:p>
          <a:p>
            <a:endParaRPr lang="en-IN" sz="1050" b="1"/>
          </a:p>
          <a:p>
            <a:r>
              <a:rPr lang="en-IN" sz="2400" b="1"/>
              <a:t>GUNDAPU DIVYA SREE</a:t>
            </a:r>
          </a:p>
          <a:p>
            <a:endParaRPr lang="en-IN" sz="1050" b="1"/>
          </a:p>
          <a:p>
            <a:r>
              <a:rPr lang="en-IN" sz="2400" b="1"/>
              <a:t>K.SRUJAN GOUD</a:t>
            </a:r>
          </a:p>
          <a:p>
            <a:endParaRPr lang="en-IN" sz="2400"/>
          </a:p>
        </p:txBody>
      </p:sp>
    </p:spTree>
    <p:extLst>
      <p:ext uri="{BB962C8B-B14F-4D97-AF65-F5344CB8AC3E}">
        <p14:creationId xmlns:p14="http://schemas.microsoft.com/office/powerpoint/2010/main" val="37808102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4FD44E68-6C05-8E19-A6D0-B4254BEA252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8BC2AA4-A919-F8F1-749D-CB658C4EF155}"/>
              </a:ext>
            </a:extLst>
          </p:cNvPr>
          <p:cNvSpPr txBox="1"/>
          <p:nvPr/>
        </p:nvSpPr>
        <p:spPr>
          <a:xfrm>
            <a:off x="0" y="88491"/>
            <a:ext cx="12192000" cy="584775"/>
          </a:xfrm>
          <a:prstGeom prst="rect">
            <a:avLst/>
          </a:prstGeom>
          <a:noFill/>
        </p:spPr>
        <p:txBody>
          <a:bodyPr wrap="square" rtlCol="0">
            <a:spAutoFit/>
          </a:bodyPr>
          <a:lstStyle/>
          <a:p>
            <a:r>
              <a:rPr lang="en-IN" sz="3200" b="1"/>
              <a:t>Model Evaluation and Comparison:</a:t>
            </a:r>
          </a:p>
        </p:txBody>
      </p:sp>
      <p:sp>
        <p:nvSpPr>
          <p:cNvPr id="3" name="TextBox 2">
            <a:extLst>
              <a:ext uri="{FF2B5EF4-FFF2-40B4-BE49-F238E27FC236}">
                <a16:creationId xmlns:a16="http://schemas.microsoft.com/office/drawing/2014/main" id="{E54460BF-B71A-E8EC-9910-E412595F2F1A}"/>
              </a:ext>
            </a:extLst>
          </p:cNvPr>
          <p:cNvSpPr txBox="1"/>
          <p:nvPr/>
        </p:nvSpPr>
        <p:spPr>
          <a:xfrm>
            <a:off x="0" y="673266"/>
            <a:ext cx="11906865" cy="5370701"/>
          </a:xfrm>
          <a:prstGeom prst="rect">
            <a:avLst/>
          </a:prstGeom>
          <a:noFill/>
        </p:spPr>
        <p:txBody>
          <a:bodyPr wrap="square" rtlCol="0">
            <a:spAutoFit/>
          </a:bodyPr>
          <a:lstStyle/>
          <a:p>
            <a:r>
              <a:rPr lang="en-US" sz="2500"/>
              <a:t>Once the individual models and the stacked ensemble were trained, their performance was evaluated using the 20% test split to determine how well they generalized to unseen data. Each model produced predictions on the test set, and these outputs were compared against the actual values to measure accuracy and overall reliability. </a:t>
            </a:r>
            <a:r>
              <a:rPr lang="en-US" sz="2500" err="1"/>
              <a:t>CatBoost</a:t>
            </a:r>
            <a:r>
              <a:rPr lang="en-US" sz="2500"/>
              <a:t> demonstrated strong performance due to its effective handling of categorical features, while </a:t>
            </a:r>
            <a:r>
              <a:rPr lang="en-US" sz="2500" err="1"/>
              <a:t>XGBoost</a:t>
            </a:r>
            <a:r>
              <a:rPr lang="en-US" sz="2500"/>
              <a:t> and </a:t>
            </a:r>
            <a:r>
              <a:rPr lang="en-US" sz="2500" err="1"/>
              <a:t>LightGBM</a:t>
            </a:r>
            <a:r>
              <a:rPr lang="en-US" sz="2500"/>
              <a:t> also produced competitive results through their optimized tree-based learning mechanisms. However, the stacked ensemble consistently achieved the highest accuracy because it combined the strengths of all three base models and reduced the likelihood of model-specific errors. The evaluation confirmed that the ensemble approach not only improved predictive stability but also delivered more consistent forecasts across different expense categories and time-based patterns. This comparative analysis validated the choice of using multiple models and reinforced the ensemble as the final and most reliable predictor for the system.</a:t>
            </a:r>
          </a:p>
          <a:p>
            <a:endParaRPr lang="en-IN"/>
          </a:p>
        </p:txBody>
      </p:sp>
    </p:spTree>
    <p:extLst>
      <p:ext uri="{BB962C8B-B14F-4D97-AF65-F5344CB8AC3E}">
        <p14:creationId xmlns:p14="http://schemas.microsoft.com/office/powerpoint/2010/main" val="19997480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496461E2-84E0-DB2F-96D7-59648AA1C3C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D39C94C-4FE1-AFBF-9639-33433CA2E1E2}"/>
              </a:ext>
            </a:extLst>
          </p:cNvPr>
          <p:cNvSpPr txBox="1"/>
          <p:nvPr/>
        </p:nvSpPr>
        <p:spPr>
          <a:xfrm>
            <a:off x="0" y="0"/>
            <a:ext cx="12123174" cy="7617470"/>
          </a:xfrm>
          <a:prstGeom prst="rect">
            <a:avLst/>
          </a:prstGeom>
          <a:noFill/>
        </p:spPr>
        <p:txBody>
          <a:bodyPr wrap="square" rtlCol="0">
            <a:spAutoFit/>
          </a:bodyPr>
          <a:lstStyle/>
          <a:p>
            <a:r>
              <a:rPr lang="en-IN" sz="3200" b="1"/>
              <a:t>System Architecture:</a:t>
            </a:r>
          </a:p>
          <a:p>
            <a:endParaRPr lang="en-IN" sz="900" b="1"/>
          </a:p>
          <a:p>
            <a:r>
              <a:rPr lang="en-US" sz="2700"/>
              <a:t>The deployment of </a:t>
            </a:r>
            <a:r>
              <a:rPr lang="en-US" sz="2700" err="1"/>
              <a:t>BudgetWise</a:t>
            </a:r>
            <a:r>
              <a:rPr lang="en-US" sz="2700"/>
              <a:t> AI is structured around a lightweight yet efficient architecture that integrates the machine learning model with a fully interactive web application. At the core of the system is a </a:t>
            </a:r>
            <a:r>
              <a:rPr lang="en-US" sz="2700" err="1"/>
              <a:t>Streamlit</a:t>
            </a:r>
            <a:r>
              <a:rPr lang="en-US" sz="2700"/>
              <a:t>-based front-end interface, which handles user interaction, input processing, and visualization. This front-end communicates seamlessly with a backend powered by SQLite, a reliable and easy-to-manage local database used to store user information, expense records, budgets, and recurring transactions. The trained machine learning models, saved using </a:t>
            </a:r>
            <a:r>
              <a:rPr lang="en-US" sz="2700" err="1"/>
              <a:t>joblib</a:t>
            </a:r>
            <a:r>
              <a:rPr lang="en-US" sz="2700"/>
              <a:t>, are loaded directly into the </a:t>
            </a:r>
            <a:r>
              <a:rPr lang="en-US" sz="2700" err="1"/>
              <a:t>Streamlit</a:t>
            </a:r>
            <a:r>
              <a:rPr lang="en-US" sz="2700"/>
              <a:t> environment, enabling real-time predictions without requiring an external server. This integrated arrangement ensures fast response times and smooth operation, even on resource-limited systems. The architecture also includes secure authentication using SHA-256 hashing to protect user accounts, while the Gemini API is incorporated to offer AI-driven financial advice. Overall, the system architecture is designed to be modular, scalable, and simple to deploy, making it suitable for both personal use and small-scale production environments.</a:t>
            </a:r>
          </a:p>
          <a:p>
            <a:endParaRPr lang="en-IN" sz="2800" b="1"/>
          </a:p>
        </p:txBody>
      </p:sp>
    </p:spTree>
    <p:extLst>
      <p:ext uri="{BB962C8B-B14F-4D97-AF65-F5344CB8AC3E}">
        <p14:creationId xmlns:p14="http://schemas.microsoft.com/office/powerpoint/2010/main" val="33735836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1528E945-F516-7AD2-367B-07C6F82EDC1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8F2BE09-7DEA-2204-5168-689017C60D1C}"/>
              </a:ext>
            </a:extLst>
          </p:cNvPr>
          <p:cNvSpPr txBox="1"/>
          <p:nvPr/>
        </p:nvSpPr>
        <p:spPr>
          <a:xfrm>
            <a:off x="0" y="108155"/>
            <a:ext cx="12192000" cy="6494085"/>
          </a:xfrm>
          <a:prstGeom prst="rect">
            <a:avLst/>
          </a:prstGeom>
          <a:noFill/>
        </p:spPr>
        <p:txBody>
          <a:bodyPr wrap="square" rtlCol="0">
            <a:spAutoFit/>
          </a:bodyPr>
          <a:lstStyle/>
          <a:p>
            <a:r>
              <a:rPr lang="en-IN" sz="3200" b="1"/>
              <a:t>Web Application Features:</a:t>
            </a:r>
          </a:p>
          <a:p>
            <a:endParaRPr lang="en-IN" sz="900" b="1"/>
          </a:p>
          <a:p>
            <a:r>
              <a:rPr lang="en-US" sz="2500"/>
              <a:t>The deployed application provides a comprehensive suite of features designed to simplify financial management and enhance user experience. The system offers secure user authentication, allowing individuals to create accounts and access personalized financial data using encrypted credentials. Once logged in, users can add, edit, and delete expenses while optionally attaching receipt images for better record-keeping. The application also enables users to set monthly budgets for different categories and track their spending against these limits through intuitive visualizations. A recurring expense module automates entries for predictable costs such as rent, subscriptions, or utility payments, ensuring that all financial activity remains up-to-date without manual intervention. The integrated AI-powered forecasting tool allows users to select a category and view future spending predictions through dynamic line graphs covering the next 7 to 90 days. Additionally, the Gemini-based financial advisor analyzes recent spending patterns to provide personalized recommendations aimed at improving financial health. Together, these features create an intelligent, user-friendly platform that supports effective budgeting, financial awareness, and informed decision-making.</a:t>
            </a:r>
            <a:endParaRPr lang="en-IN" sz="2500" b="1"/>
          </a:p>
        </p:txBody>
      </p:sp>
    </p:spTree>
    <p:extLst>
      <p:ext uri="{BB962C8B-B14F-4D97-AF65-F5344CB8AC3E}">
        <p14:creationId xmlns:p14="http://schemas.microsoft.com/office/powerpoint/2010/main" val="14305736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5022506A-61E7-030F-F827-8E463460038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48992F6-3251-9060-91CD-F08EFB662856}"/>
              </a:ext>
            </a:extLst>
          </p:cNvPr>
          <p:cNvSpPr txBox="1"/>
          <p:nvPr/>
        </p:nvSpPr>
        <p:spPr>
          <a:xfrm>
            <a:off x="0" y="0"/>
            <a:ext cx="12192000" cy="584775"/>
          </a:xfrm>
          <a:prstGeom prst="rect">
            <a:avLst/>
          </a:prstGeom>
          <a:noFill/>
        </p:spPr>
        <p:txBody>
          <a:bodyPr wrap="square" rtlCol="0">
            <a:spAutoFit/>
          </a:bodyPr>
          <a:lstStyle/>
          <a:p>
            <a:r>
              <a:rPr lang="en-IN" sz="3200" b="1"/>
              <a:t>Model Integration and Backend Logic:</a:t>
            </a:r>
          </a:p>
        </p:txBody>
      </p:sp>
      <p:sp>
        <p:nvSpPr>
          <p:cNvPr id="3" name="TextBox 2">
            <a:extLst>
              <a:ext uri="{FF2B5EF4-FFF2-40B4-BE49-F238E27FC236}">
                <a16:creationId xmlns:a16="http://schemas.microsoft.com/office/drawing/2014/main" id="{C8A86575-4466-93DE-92AC-73CE8747FF9A}"/>
              </a:ext>
            </a:extLst>
          </p:cNvPr>
          <p:cNvSpPr txBox="1"/>
          <p:nvPr/>
        </p:nvSpPr>
        <p:spPr>
          <a:xfrm>
            <a:off x="0" y="476620"/>
            <a:ext cx="11965858" cy="6555641"/>
          </a:xfrm>
          <a:prstGeom prst="rect">
            <a:avLst/>
          </a:prstGeom>
          <a:noFill/>
        </p:spPr>
        <p:txBody>
          <a:bodyPr wrap="square" rtlCol="0">
            <a:spAutoFit/>
          </a:bodyPr>
          <a:lstStyle/>
          <a:p>
            <a:r>
              <a:rPr lang="en-US" sz="2800"/>
              <a:t>The integration of the machine learning model into the application is designed to operate seamlessly within the </a:t>
            </a:r>
            <a:r>
              <a:rPr lang="en-US" sz="2800" err="1"/>
              <a:t>Streamlit</a:t>
            </a:r>
            <a:r>
              <a:rPr lang="en-US" sz="2800"/>
              <a:t> environment, ensuring real-time predictions and smooth user interaction. Once the ensemble model is trained, it is saved using </a:t>
            </a:r>
            <a:r>
              <a:rPr lang="en-US" sz="2800" err="1"/>
              <a:t>joblib</a:t>
            </a:r>
            <a:r>
              <a:rPr lang="en-US" sz="2800"/>
              <a:t> and loaded directly when the application starts, eliminating the need for external servers or complex APIs. When a user inputs new expense information—such as category or date—the backend automatically processes these values into the same feature structure used during training, ensuring consistency and compatibility. For forecasting, the system generates future dates, applies the model to predict upcoming expenses, and returns these results to the front end, where they are visualized as dynamic line graphs. The backend also handles database operations, including storing and retrieving expenses, updating budgets, managing recurring transactions, and ensuring data integrity. Through this unified logic, the application maintains a robust pipeline from user input to model inference and visualization, enabling efficient, accurate, and responsive financial insights.</a:t>
            </a:r>
            <a:endParaRPr lang="en-IN" sz="2800"/>
          </a:p>
        </p:txBody>
      </p:sp>
    </p:spTree>
    <p:extLst>
      <p:ext uri="{BB962C8B-B14F-4D97-AF65-F5344CB8AC3E}">
        <p14:creationId xmlns:p14="http://schemas.microsoft.com/office/powerpoint/2010/main" val="35882517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FA4AFE0C-2FE6-708B-AA6E-F2FA96BF9CA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8457C5A-B307-0BA9-CDB6-163545ECE7B7}"/>
              </a:ext>
            </a:extLst>
          </p:cNvPr>
          <p:cNvSpPr txBox="1"/>
          <p:nvPr/>
        </p:nvSpPr>
        <p:spPr>
          <a:xfrm>
            <a:off x="0" y="68826"/>
            <a:ext cx="12192000" cy="6755696"/>
          </a:xfrm>
          <a:prstGeom prst="rect">
            <a:avLst/>
          </a:prstGeom>
          <a:noFill/>
        </p:spPr>
        <p:txBody>
          <a:bodyPr wrap="square" rtlCol="0">
            <a:spAutoFit/>
          </a:bodyPr>
          <a:lstStyle/>
          <a:p>
            <a:r>
              <a:rPr lang="en-IN" sz="3200" b="1"/>
              <a:t>Hosting and Deployment Process:</a:t>
            </a:r>
          </a:p>
          <a:p>
            <a:endParaRPr lang="en-IN" sz="900" b="1"/>
          </a:p>
          <a:p>
            <a:r>
              <a:rPr lang="en-US" sz="2800"/>
              <a:t>The final stage of the project involves deploying the application in a way that makes it accessible to users without requiring any local setup. </a:t>
            </a:r>
            <a:r>
              <a:rPr lang="en-US" sz="2800" err="1"/>
              <a:t>BudgetWise</a:t>
            </a:r>
            <a:r>
              <a:rPr lang="en-US" sz="2800"/>
              <a:t> AI is hosted on </a:t>
            </a:r>
            <a:r>
              <a:rPr lang="en-US" sz="2800" err="1"/>
              <a:t>Streamlit</a:t>
            </a:r>
            <a:r>
              <a:rPr lang="en-US" sz="2800"/>
              <a:t> Cloud, a platform that allows seamless deployment of Python-based interactive applications. The entire project, including the </a:t>
            </a:r>
            <a:r>
              <a:rPr lang="en-US" sz="2800" err="1"/>
              <a:t>Streamlit</a:t>
            </a:r>
            <a:r>
              <a:rPr lang="en-US" sz="2800"/>
              <a:t> interface, the trained machine learning model, and the SQLite database schema, is packaged within a structured repository. When uploaded to </a:t>
            </a:r>
            <a:r>
              <a:rPr lang="en-US" sz="2800" err="1"/>
              <a:t>Streamlit</a:t>
            </a:r>
            <a:r>
              <a:rPr lang="en-US" sz="2800"/>
              <a:t> Cloud, the platform automatically installs all required dependencies listed in the requirements file and initializes the application environment. Sensitive information, such as the Gemini API key, is securely stored in </a:t>
            </a:r>
            <a:r>
              <a:rPr lang="en-US" sz="2800" err="1"/>
              <a:t>Streamlit’s</a:t>
            </a:r>
            <a:r>
              <a:rPr lang="en-US" sz="2800"/>
              <a:t> built-in secrets management system, preventing exposure in the public codebase. Once deployed, the application runs on a managed server, loading the ML model at startup and serving the interactive dashboard to users through a simple web link. This hosting approach provides reliability, ease of access, and the scalability needed to support multiple users while maintaining consistent performance and security.</a:t>
            </a:r>
            <a:endParaRPr lang="en-IN" sz="2800" b="1"/>
          </a:p>
        </p:txBody>
      </p:sp>
    </p:spTree>
    <p:extLst>
      <p:ext uri="{BB962C8B-B14F-4D97-AF65-F5344CB8AC3E}">
        <p14:creationId xmlns:p14="http://schemas.microsoft.com/office/powerpoint/2010/main" val="20677368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D39160E2-3F47-C1DB-F5AB-A34F63EACA69}"/>
              </a:ext>
            </a:extLst>
          </p:cNvPr>
          <p:cNvGrpSpPr/>
          <p:nvPr/>
        </p:nvGrpSpPr>
        <p:grpSpPr>
          <a:xfrm>
            <a:off x="-108155" y="-550718"/>
            <a:ext cx="12300155" cy="7408718"/>
            <a:chOff x="0" y="0"/>
            <a:chExt cx="12300155" cy="6858000"/>
          </a:xfrm>
        </p:grpSpPr>
        <p:grpSp>
          <p:nvGrpSpPr>
            <p:cNvPr id="15" name="Group 14">
              <a:extLst>
                <a:ext uri="{FF2B5EF4-FFF2-40B4-BE49-F238E27FC236}">
                  <a16:creationId xmlns:a16="http://schemas.microsoft.com/office/drawing/2014/main" id="{54411091-7781-1E93-A40B-DC5865934E55}"/>
                </a:ext>
              </a:extLst>
            </p:cNvPr>
            <p:cNvGrpSpPr/>
            <p:nvPr/>
          </p:nvGrpSpPr>
          <p:grpSpPr>
            <a:xfrm>
              <a:off x="0" y="0"/>
              <a:ext cx="12300155" cy="6858000"/>
              <a:chOff x="0" y="0"/>
              <a:chExt cx="12300155" cy="6858000"/>
            </a:xfrm>
          </p:grpSpPr>
          <p:sp>
            <p:nvSpPr>
              <p:cNvPr id="7" name="Rectangle 6">
                <a:extLst>
                  <a:ext uri="{FF2B5EF4-FFF2-40B4-BE49-F238E27FC236}">
                    <a16:creationId xmlns:a16="http://schemas.microsoft.com/office/drawing/2014/main" id="{A3B3B1EC-7A46-29BC-0C8A-FF79A1B87810}"/>
                  </a:ext>
                </a:extLst>
              </p:cNvPr>
              <p:cNvSpPr/>
              <p:nvPr/>
            </p:nvSpPr>
            <p:spPr>
              <a:xfrm>
                <a:off x="9291485" y="0"/>
                <a:ext cx="3008670" cy="6858000"/>
              </a:xfrm>
              <a:prstGeom prst="rect">
                <a:avLst/>
              </a:prstGeom>
              <a:solidFill>
                <a:srgbClr val="658DC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2" name="Group 11">
                <a:extLst>
                  <a:ext uri="{FF2B5EF4-FFF2-40B4-BE49-F238E27FC236}">
                    <a16:creationId xmlns:a16="http://schemas.microsoft.com/office/drawing/2014/main" id="{EF1B224F-9A18-68AE-AB96-FDDE12993E16}"/>
                  </a:ext>
                </a:extLst>
              </p:cNvPr>
              <p:cNvGrpSpPr/>
              <p:nvPr/>
            </p:nvGrpSpPr>
            <p:grpSpPr>
              <a:xfrm>
                <a:off x="0" y="0"/>
                <a:ext cx="3696927" cy="6858000"/>
                <a:chOff x="0" y="0"/>
                <a:chExt cx="3696927" cy="6858000"/>
              </a:xfrm>
            </p:grpSpPr>
            <p:sp>
              <p:nvSpPr>
                <p:cNvPr id="4" name="Rectangle 3">
                  <a:extLst>
                    <a:ext uri="{FF2B5EF4-FFF2-40B4-BE49-F238E27FC236}">
                      <a16:creationId xmlns:a16="http://schemas.microsoft.com/office/drawing/2014/main" id="{8076A583-1A23-B23E-EEFD-E562C60363BD}"/>
                    </a:ext>
                  </a:extLst>
                </p:cNvPr>
                <p:cNvSpPr/>
                <p:nvPr/>
              </p:nvSpPr>
              <p:spPr>
                <a:xfrm>
                  <a:off x="0" y="0"/>
                  <a:ext cx="3057832" cy="6858000"/>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Isosceles Triangle 7">
                  <a:extLst>
                    <a:ext uri="{FF2B5EF4-FFF2-40B4-BE49-F238E27FC236}">
                      <a16:creationId xmlns:a16="http://schemas.microsoft.com/office/drawing/2014/main" id="{F7A844CC-C91D-DAE0-D296-CC06223A4B82}"/>
                    </a:ext>
                  </a:extLst>
                </p:cNvPr>
                <p:cNvSpPr/>
                <p:nvPr/>
              </p:nvSpPr>
              <p:spPr>
                <a:xfrm rot="5400000">
                  <a:off x="2487558" y="766917"/>
                  <a:ext cx="1779641" cy="639097"/>
                </a:xfrm>
                <a:prstGeom prst="triangl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 name="Group 12">
                <a:extLst>
                  <a:ext uri="{FF2B5EF4-FFF2-40B4-BE49-F238E27FC236}">
                    <a16:creationId xmlns:a16="http://schemas.microsoft.com/office/drawing/2014/main" id="{112A9FB6-2440-DF3B-A102-DD8871CDA5B5}"/>
                  </a:ext>
                </a:extLst>
              </p:cNvPr>
              <p:cNvGrpSpPr/>
              <p:nvPr/>
            </p:nvGrpSpPr>
            <p:grpSpPr>
              <a:xfrm>
                <a:off x="3057832" y="0"/>
                <a:ext cx="3677265" cy="6858000"/>
                <a:chOff x="3057832" y="0"/>
                <a:chExt cx="3677265" cy="6858000"/>
              </a:xfrm>
            </p:grpSpPr>
            <p:sp>
              <p:nvSpPr>
                <p:cNvPr id="5" name="Rectangle 4">
                  <a:extLst>
                    <a:ext uri="{FF2B5EF4-FFF2-40B4-BE49-F238E27FC236}">
                      <a16:creationId xmlns:a16="http://schemas.microsoft.com/office/drawing/2014/main" id="{1C3F5C00-4E25-5A46-B884-10B0EB316D87}"/>
                    </a:ext>
                  </a:extLst>
                </p:cNvPr>
                <p:cNvSpPr/>
                <p:nvPr/>
              </p:nvSpPr>
              <p:spPr>
                <a:xfrm>
                  <a:off x="3057832" y="0"/>
                  <a:ext cx="3038168" cy="6858000"/>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Isosceles Triangle 8">
                  <a:extLst>
                    <a:ext uri="{FF2B5EF4-FFF2-40B4-BE49-F238E27FC236}">
                      <a16:creationId xmlns:a16="http://schemas.microsoft.com/office/drawing/2014/main" id="{8FD71D50-0BEE-9B60-7E17-C1D96250FFCB}"/>
                    </a:ext>
                  </a:extLst>
                </p:cNvPr>
                <p:cNvSpPr/>
                <p:nvPr/>
              </p:nvSpPr>
              <p:spPr>
                <a:xfrm rot="5400000">
                  <a:off x="5525728" y="766917"/>
                  <a:ext cx="1779641" cy="639097"/>
                </a:xfrm>
                <a:prstGeom prst="triangle">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 name="Rectangle 5">
                <a:extLst>
                  <a:ext uri="{FF2B5EF4-FFF2-40B4-BE49-F238E27FC236}">
                    <a16:creationId xmlns:a16="http://schemas.microsoft.com/office/drawing/2014/main" id="{19D529E5-4049-B1AD-C18A-99C35F0345AA}"/>
                  </a:ext>
                </a:extLst>
              </p:cNvPr>
              <p:cNvSpPr/>
              <p:nvPr/>
            </p:nvSpPr>
            <p:spPr>
              <a:xfrm>
                <a:off x="6096001" y="0"/>
                <a:ext cx="3195484" cy="6858000"/>
              </a:xfrm>
              <a:prstGeom prst="rect">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8" name="Isosceles Triangle 17">
              <a:extLst>
                <a:ext uri="{FF2B5EF4-FFF2-40B4-BE49-F238E27FC236}">
                  <a16:creationId xmlns:a16="http://schemas.microsoft.com/office/drawing/2014/main" id="{4C01365E-8DBE-7CE0-7D4E-4A33EDD63B87}"/>
                </a:ext>
              </a:extLst>
            </p:cNvPr>
            <p:cNvSpPr/>
            <p:nvPr/>
          </p:nvSpPr>
          <p:spPr>
            <a:xfrm rot="5400000">
              <a:off x="2568186" y="681375"/>
              <a:ext cx="1510234" cy="540777"/>
            </a:xfrm>
            <a:prstGeom prst="triangl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0" name="Isosceles Triangle 19">
            <a:extLst>
              <a:ext uri="{FF2B5EF4-FFF2-40B4-BE49-F238E27FC236}">
                <a16:creationId xmlns:a16="http://schemas.microsoft.com/office/drawing/2014/main" id="{DF57D6E8-F18C-DF08-3757-BED3C8A7805C}"/>
              </a:ext>
            </a:extLst>
          </p:cNvPr>
          <p:cNvSpPr/>
          <p:nvPr/>
        </p:nvSpPr>
        <p:spPr>
          <a:xfrm rot="5400000">
            <a:off x="5452037" y="238512"/>
            <a:ext cx="1622222" cy="550607"/>
          </a:xfrm>
          <a:prstGeom prst="triangle">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Isosceles Triangle 20">
            <a:extLst>
              <a:ext uri="{FF2B5EF4-FFF2-40B4-BE49-F238E27FC236}">
                <a16:creationId xmlns:a16="http://schemas.microsoft.com/office/drawing/2014/main" id="{0200365D-833B-DC54-1F1F-A939D9C7DDAB}"/>
              </a:ext>
            </a:extLst>
          </p:cNvPr>
          <p:cNvSpPr/>
          <p:nvPr/>
        </p:nvSpPr>
        <p:spPr>
          <a:xfrm rot="5400000">
            <a:off x="8588317" y="281086"/>
            <a:ext cx="1693564" cy="536799"/>
          </a:xfrm>
          <a:prstGeom prst="triangle">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F417E0ED-57D9-05C4-448D-91D2F450DC6E}"/>
              </a:ext>
            </a:extLst>
          </p:cNvPr>
          <p:cNvSpPr txBox="1"/>
          <p:nvPr/>
        </p:nvSpPr>
        <p:spPr>
          <a:xfrm>
            <a:off x="-67152" y="295719"/>
            <a:ext cx="2722418" cy="1200329"/>
          </a:xfrm>
          <a:prstGeom prst="rect">
            <a:avLst/>
          </a:prstGeom>
          <a:noFill/>
        </p:spPr>
        <p:txBody>
          <a:bodyPr wrap="square" rtlCol="0">
            <a:spAutoFit/>
          </a:bodyPr>
          <a:lstStyle/>
          <a:p>
            <a:r>
              <a:rPr lang="en-IN" sz="3600">
                <a:latin typeface="Segoe UI Black" panose="020B0A02040204020203" pitchFamily="34" charset="0"/>
                <a:ea typeface="Segoe UI Black" panose="020B0A02040204020203" pitchFamily="34" charset="0"/>
              </a:rPr>
              <a:t>PROJECT OVERVIEW</a:t>
            </a:r>
          </a:p>
        </p:txBody>
      </p:sp>
      <p:sp>
        <p:nvSpPr>
          <p:cNvPr id="10" name="TextBox 9">
            <a:extLst>
              <a:ext uri="{FF2B5EF4-FFF2-40B4-BE49-F238E27FC236}">
                <a16:creationId xmlns:a16="http://schemas.microsoft.com/office/drawing/2014/main" id="{BC9F61FC-522B-FA72-0A82-B4465F5699F3}"/>
              </a:ext>
            </a:extLst>
          </p:cNvPr>
          <p:cNvSpPr txBox="1"/>
          <p:nvPr/>
        </p:nvSpPr>
        <p:spPr>
          <a:xfrm>
            <a:off x="3469850" y="394791"/>
            <a:ext cx="2626147" cy="646331"/>
          </a:xfrm>
          <a:prstGeom prst="rect">
            <a:avLst/>
          </a:prstGeom>
          <a:noFill/>
        </p:spPr>
        <p:txBody>
          <a:bodyPr wrap="square" rtlCol="0">
            <a:spAutoFit/>
          </a:bodyPr>
          <a:lstStyle/>
          <a:p>
            <a:r>
              <a:rPr lang="en-IN" sz="3600">
                <a:latin typeface="Segoe UI Black" panose="020B0A02040204020203" pitchFamily="34" charset="0"/>
                <a:ea typeface="Segoe UI Black" panose="020B0A02040204020203" pitchFamily="34" charset="0"/>
              </a:rPr>
              <a:t>DATASET</a:t>
            </a:r>
          </a:p>
        </p:txBody>
      </p:sp>
      <p:sp>
        <p:nvSpPr>
          <p:cNvPr id="11" name="TextBox 10">
            <a:extLst>
              <a:ext uri="{FF2B5EF4-FFF2-40B4-BE49-F238E27FC236}">
                <a16:creationId xmlns:a16="http://schemas.microsoft.com/office/drawing/2014/main" id="{D8243CC2-4E6B-2C74-666D-22EFDFC51B5F}"/>
              </a:ext>
            </a:extLst>
          </p:cNvPr>
          <p:cNvSpPr txBox="1"/>
          <p:nvPr/>
        </p:nvSpPr>
        <p:spPr>
          <a:xfrm>
            <a:off x="6508015" y="195939"/>
            <a:ext cx="2621237" cy="1754326"/>
          </a:xfrm>
          <a:prstGeom prst="rect">
            <a:avLst/>
          </a:prstGeom>
          <a:noFill/>
        </p:spPr>
        <p:txBody>
          <a:bodyPr wrap="square" rtlCol="0">
            <a:spAutoFit/>
          </a:bodyPr>
          <a:lstStyle/>
          <a:p>
            <a:r>
              <a:rPr lang="en-IN" sz="3600">
                <a:latin typeface="Segoe UI Black" panose="020B0A02040204020203" pitchFamily="34" charset="0"/>
                <a:ea typeface="Segoe UI Black" panose="020B0A02040204020203" pitchFamily="34" charset="0"/>
              </a:rPr>
              <a:t>MODEL DEVELOPMENT</a:t>
            </a:r>
          </a:p>
        </p:txBody>
      </p:sp>
      <p:sp>
        <p:nvSpPr>
          <p:cNvPr id="14" name="TextBox 13">
            <a:extLst>
              <a:ext uri="{FF2B5EF4-FFF2-40B4-BE49-F238E27FC236}">
                <a16:creationId xmlns:a16="http://schemas.microsoft.com/office/drawing/2014/main" id="{A679EDB3-2E0F-0629-0503-6DBF7AA474DF}"/>
              </a:ext>
            </a:extLst>
          </p:cNvPr>
          <p:cNvSpPr txBox="1"/>
          <p:nvPr/>
        </p:nvSpPr>
        <p:spPr>
          <a:xfrm>
            <a:off x="9677065" y="195939"/>
            <a:ext cx="2514935" cy="1200329"/>
          </a:xfrm>
          <a:prstGeom prst="rect">
            <a:avLst/>
          </a:prstGeom>
          <a:noFill/>
        </p:spPr>
        <p:txBody>
          <a:bodyPr wrap="square" rtlCol="0">
            <a:spAutoFit/>
          </a:bodyPr>
          <a:lstStyle/>
          <a:p>
            <a:r>
              <a:rPr lang="en-IN" sz="3600">
                <a:latin typeface="Segoe UI Black" panose="020B0A02040204020203" pitchFamily="34" charset="0"/>
                <a:ea typeface="Segoe UI Black" panose="020B0A02040204020203" pitchFamily="34" charset="0"/>
              </a:rPr>
              <a:t>DEPLOYMENT</a:t>
            </a:r>
          </a:p>
        </p:txBody>
      </p:sp>
      <p:sp>
        <p:nvSpPr>
          <p:cNvPr id="16" name="TextBox 15">
            <a:extLst>
              <a:ext uri="{FF2B5EF4-FFF2-40B4-BE49-F238E27FC236}">
                <a16:creationId xmlns:a16="http://schemas.microsoft.com/office/drawing/2014/main" id="{F4F485FF-BAF3-D9D1-35DD-D8ED35882149}"/>
              </a:ext>
            </a:extLst>
          </p:cNvPr>
          <p:cNvSpPr txBox="1"/>
          <p:nvPr/>
        </p:nvSpPr>
        <p:spPr>
          <a:xfrm>
            <a:off x="19662" y="1859339"/>
            <a:ext cx="2770906" cy="3139321"/>
          </a:xfrm>
          <a:prstGeom prst="rect">
            <a:avLst/>
          </a:prstGeom>
          <a:noFill/>
        </p:spPr>
        <p:txBody>
          <a:bodyPr wrap="square" rtlCol="0">
            <a:spAutoFit/>
          </a:bodyPr>
          <a:lstStyle/>
          <a:p>
            <a:r>
              <a:rPr lang="en-IN" sz="2800">
                <a:solidFill>
                  <a:schemeClr val="bg1">
                    <a:lumMod val="85000"/>
                  </a:schemeClr>
                </a:solidFill>
              </a:rPr>
              <a:t>-&gt;ABSTRACT</a:t>
            </a:r>
          </a:p>
          <a:p>
            <a:endParaRPr lang="en-IN" sz="1000">
              <a:solidFill>
                <a:schemeClr val="bg1">
                  <a:lumMod val="85000"/>
                </a:schemeClr>
              </a:solidFill>
            </a:endParaRPr>
          </a:p>
          <a:p>
            <a:r>
              <a:rPr lang="en-IN" sz="2800">
                <a:solidFill>
                  <a:schemeClr val="bg1">
                    <a:lumMod val="85000"/>
                  </a:schemeClr>
                </a:solidFill>
              </a:rPr>
              <a:t>-&gt;WHY THIS PROJECT?</a:t>
            </a:r>
          </a:p>
          <a:p>
            <a:endParaRPr lang="en-IN" sz="1000">
              <a:solidFill>
                <a:schemeClr val="bg1">
                  <a:lumMod val="85000"/>
                </a:schemeClr>
              </a:solidFill>
            </a:endParaRPr>
          </a:p>
          <a:p>
            <a:r>
              <a:rPr lang="en-IN" sz="2800">
                <a:solidFill>
                  <a:schemeClr val="bg1">
                    <a:lumMod val="85000"/>
                  </a:schemeClr>
                </a:solidFill>
              </a:rPr>
              <a:t>-&gt;OBJECTIVES</a:t>
            </a:r>
          </a:p>
          <a:p>
            <a:endParaRPr lang="en-IN" sz="1000">
              <a:solidFill>
                <a:schemeClr val="bg1">
                  <a:lumMod val="85000"/>
                </a:schemeClr>
              </a:solidFill>
            </a:endParaRPr>
          </a:p>
          <a:p>
            <a:r>
              <a:rPr lang="en-IN" sz="2800">
                <a:solidFill>
                  <a:schemeClr val="bg1">
                    <a:lumMod val="85000"/>
                  </a:schemeClr>
                </a:solidFill>
              </a:rPr>
              <a:t>-&gt;PROPOSED SOLUTION</a:t>
            </a:r>
          </a:p>
        </p:txBody>
      </p:sp>
      <p:sp>
        <p:nvSpPr>
          <p:cNvPr id="22" name="TextBox 21">
            <a:extLst>
              <a:ext uri="{FF2B5EF4-FFF2-40B4-BE49-F238E27FC236}">
                <a16:creationId xmlns:a16="http://schemas.microsoft.com/office/drawing/2014/main" id="{DD0C8674-FB14-6688-6F6D-0F4C101E8C64}"/>
              </a:ext>
            </a:extLst>
          </p:cNvPr>
          <p:cNvSpPr txBox="1"/>
          <p:nvPr/>
        </p:nvSpPr>
        <p:spPr>
          <a:xfrm>
            <a:off x="2989676" y="1783171"/>
            <a:ext cx="2839730" cy="4585871"/>
          </a:xfrm>
          <a:prstGeom prst="rect">
            <a:avLst/>
          </a:prstGeom>
          <a:noFill/>
        </p:spPr>
        <p:txBody>
          <a:bodyPr wrap="square" rtlCol="0">
            <a:spAutoFit/>
          </a:bodyPr>
          <a:lstStyle/>
          <a:p>
            <a:r>
              <a:rPr lang="en-IN" sz="2800">
                <a:solidFill>
                  <a:schemeClr val="bg1">
                    <a:lumMod val="85000"/>
                  </a:schemeClr>
                </a:solidFill>
              </a:rPr>
              <a:t>-&gt;DATSET DETAILS</a:t>
            </a:r>
          </a:p>
          <a:p>
            <a:endParaRPr lang="en-IN" sz="1000">
              <a:solidFill>
                <a:schemeClr val="bg1">
                  <a:lumMod val="85000"/>
                </a:schemeClr>
              </a:solidFill>
            </a:endParaRPr>
          </a:p>
          <a:p>
            <a:r>
              <a:rPr lang="en-IN" sz="2800">
                <a:solidFill>
                  <a:schemeClr val="bg1">
                    <a:lumMod val="85000"/>
                  </a:schemeClr>
                </a:solidFill>
              </a:rPr>
              <a:t>-&gt;PARSING AND</a:t>
            </a:r>
          </a:p>
          <a:p>
            <a:r>
              <a:rPr lang="en-IN" sz="2800">
                <a:solidFill>
                  <a:schemeClr val="bg1">
                    <a:lumMod val="85000"/>
                  </a:schemeClr>
                </a:solidFill>
              </a:rPr>
              <a:t>    CLEANING</a:t>
            </a:r>
          </a:p>
          <a:p>
            <a:endParaRPr lang="en-IN" sz="1000">
              <a:solidFill>
                <a:schemeClr val="bg1">
                  <a:lumMod val="85000"/>
                </a:schemeClr>
              </a:solidFill>
            </a:endParaRPr>
          </a:p>
          <a:p>
            <a:r>
              <a:rPr lang="en-IN" sz="2800">
                <a:solidFill>
                  <a:schemeClr val="bg1">
                    <a:lumMod val="85000"/>
                  </a:schemeClr>
                </a:solidFill>
              </a:rPr>
              <a:t>-&gt;FEATURE</a:t>
            </a:r>
          </a:p>
          <a:p>
            <a:r>
              <a:rPr lang="en-IN" sz="2800">
                <a:solidFill>
                  <a:schemeClr val="bg1">
                    <a:lumMod val="85000"/>
                  </a:schemeClr>
                </a:solidFill>
              </a:rPr>
              <a:t>   PREPARATION</a:t>
            </a:r>
          </a:p>
          <a:p>
            <a:endParaRPr lang="en-IN" sz="1000">
              <a:solidFill>
                <a:schemeClr val="bg1">
                  <a:lumMod val="85000"/>
                </a:schemeClr>
              </a:solidFill>
            </a:endParaRPr>
          </a:p>
          <a:p>
            <a:r>
              <a:rPr lang="en-IN" sz="2800">
                <a:solidFill>
                  <a:schemeClr val="bg1">
                    <a:lumMod val="85000"/>
                  </a:schemeClr>
                </a:solidFill>
              </a:rPr>
              <a:t>-&gt;TRAIN-TEST    </a:t>
            </a:r>
          </a:p>
          <a:p>
            <a:r>
              <a:rPr lang="en-IN" sz="2800">
                <a:solidFill>
                  <a:schemeClr val="bg1">
                    <a:lumMod val="85000"/>
                  </a:schemeClr>
                </a:solidFill>
              </a:rPr>
              <a:t>    SPLIT</a:t>
            </a:r>
          </a:p>
          <a:p>
            <a:endParaRPr lang="en-IN" sz="1000">
              <a:solidFill>
                <a:schemeClr val="bg1">
                  <a:lumMod val="85000"/>
                </a:schemeClr>
              </a:solidFill>
            </a:endParaRPr>
          </a:p>
          <a:p>
            <a:r>
              <a:rPr lang="en-IN" sz="2800">
                <a:solidFill>
                  <a:schemeClr val="bg1">
                    <a:lumMod val="85000"/>
                  </a:schemeClr>
                </a:solidFill>
              </a:rPr>
              <a:t>-&gt;DATA PREPARED</a:t>
            </a:r>
          </a:p>
          <a:p>
            <a:r>
              <a:rPr lang="en-IN" sz="2800">
                <a:solidFill>
                  <a:schemeClr val="bg1">
                    <a:lumMod val="85000"/>
                  </a:schemeClr>
                </a:solidFill>
              </a:rPr>
              <a:t>   FOR MODEL</a:t>
            </a:r>
          </a:p>
        </p:txBody>
      </p:sp>
      <p:sp>
        <p:nvSpPr>
          <p:cNvPr id="2" name="TextBox 1">
            <a:extLst>
              <a:ext uri="{FF2B5EF4-FFF2-40B4-BE49-F238E27FC236}">
                <a16:creationId xmlns:a16="http://schemas.microsoft.com/office/drawing/2014/main" id="{6656601C-08E6-82D5-0114-0116BAAB5407}"/>
              </a:ext>
            </a:extLst>
          </p:cNvPr>
          <p:cNvSpPr txBox="1"/>
          <p:nvPr/>
        </p:nvSpPr>
        <p:spPr>
          <a:xfrm>
            <a:off x="6041923" y="1796705"/>
            <a:ext cx="3214480" cy="3954929"/>
          </a:xfrm>
          <a:prstGeom prst="rect">
            <a:avLst/>
          </a:prstGeom>
          <a:noFill/>
        </p:spPr>
        <p:txBody>
          <a:bodyPr wrap="square" rtlCol="0">
            <a:spAutoFit/>
          </a:bodyPr>
          <a:lstStyle/>
          <a:p>
            <a:r>
              <a:rPr lang="en-IN" sz="2800">
                <a:solidFill>
                  <a:schemeClr val="bg1"/>
                </a:solidFill>
              </a:rPr>
              <a:t>-&gt;MODEL SELECTION</a:t>
            </a:r>
          </a:p>
          <a:p>
            <a:endParaRPr lang="en-IN" sz="900">
              <a:solidFill>
                <a:schemeClr val="bg1"/>
              </a:solidFill>
            </a:endParaRPr>
          </a:p>
          <a:p>
            <a:r>
              <a:rPr lang="en-IN" sz="2800">
                <a:solidFill>
                  <a:schemeClr val="bg1"/>
                </a:solidFill>
              </a:rPr>
              <a:t>-&gt;MODEL TRAINING</a:t>
            </a:r>
          </a:p>
          <a:p>
            <a:endParaRPr lang="en-IN" sz="900">
              <a:solidFill>
                <a:schemeClr val="bg1"/>
              </a:solidFill>
            </a:endParaRPr>
          </a:p>
          <a:p>
            <a:r>
              <a:rPr lang="en-IN" sz="2800">
                <a:solidFill>
                  <a:schemeClr val="bg1"/>
                </a:solidFill>
              </a:rPr>
              <a:t>-&gt;STACKED ENSEM-  </a:t>
            </a:r>
          </a:p>
          <a:p>
            <a:r>
              <a:rPr lang="en-IN" sz="2800">
                <a:solidFill>
                  <a:schemeClr val="bg1"/>
                </a:solidFill>
              </a:rPr>
              <a:t>   -BLE</a:t>
            </a:r>
          </a:p>
          <a:p>
            <a:r>
              <a:rPr lang="en-IN" sz="2800">
                <a:solidFill>
                  <a:schemeClr val="bg1"/>
                </a:solidFill>
              </a:rPr>
              <a:t>   ARCHITECTURE</a:t>
            </a:r>
          </a:p>
          <a:p>
            <a:endParaRPr lang="en-IN" sz="900">
              <a:solidFill>
                <a:schemeClr val="bg1"/>
              </a:solidFill>
            </a:endParaRPr>
          </a:p>
          <a:p>
            <a:r>
              <a:rPr lang="en-IN" sz="2800">
                <a:solidFill>
                  <a:schemeClr val="bg1"/>
                </a:solidFill>
              </a:rPr>
              <a:t>-&gt;MODEL EVALUAT-</a:t>
            </a:r>
          </a:p>
          <a:p>
            <a:r>
              <a:rPr lang="en-IN" sz="2800">
                <a:solidFill>
                  <a:schemeClr val="bg1"/>
                </a:solidFill>
              </a:rPr>
              <a:t>   -ON AND COMPA-</a:t>
            </a:r>
          </a:p>
          <a:p>
            <a:r>
              <a:rPr lang="en-IN" sz="2800">
                <a:solidFill>
                  <a:schemeClr val="bg1"/>
                </a:solidFill>
              </a:rPr>
              <a:t>   -RISION</a:t>
            </a:r>
          </a:p>
        </p:txBody>
      </p:sp>
      <p:sp>
        <p:nvSpPr>
          <p:cNvPr id="17" name="TextBox 16">
            <a:extLst>
              <a:ext uri="{FF2B5EF4-FFF2-40B4-BE49-F238E27FC236}">
                <a16:creationId xmlns:a16="http://schemas.microsoft.com/office/drawing/2014/main" id="{B4B5579E-9376-A2F4-47D1-B66E332418B8}"/>
              </a:ext>
            </a:extLst>
          </p:cNvPr>
          <p:cNvSpPr txBox="1"/>
          <p:nvPr/>
        </p:nvSpPr>
        <p:spPr>
          <a:xfrm>
            <a:off x="9222657" y="1767636"/>
            <a:ext cx="2930015" cy="4385816"/>
          </a:xfrm>
          <a:prstGeom prst="rect">
            <a:avLst/>
          </a:prstGeom>
          <a:noFill/>
        </p:spPr>
        <p:txBody>
          <a:bodyPr wrap="square" rtlCol="0">
            <a:spAutoFit/>
          </a:bodyPr>
          <a:lstStyle/>
          <a:p>
            <a:r>
              <a:rPr lang="en-IN" sz="2800">
                <a:solidFill>
                  <a:schemeClr val="bg1"/>
                </a:solidFill>
              </a:rPr>
              <a:t>-&gt;SYSTEM ARCHIT-</a:t>
            </a:r>
          </a:p>
          <a:p>
            <a:r>
              <a:rPr lang="en-IN" sz="2800">
                <a:solidFill>
                  <a:schemeClr val="bg1"/>
                </a:solidFill>
              </a:rPr>
              <a:t>  -ECTURE</a:t>
            </a:r>
          </a:p>
          <a:p>
            <a:endParaRPr lang="en-IN" sz="900">
              <a:solidFill>
                <a:schemeClr val="bg1"/>
              </a:solidFill>
            </a:endParaRPr>
          </a:p>
          <a:p>
            <a:r>
              <a:rPr lang="en-IN" sz="2800">
                <a:solidFill>
                  <a:schemeClr val="bg1"/>
                </a:solidFill>
              </a:rPr>
              <a:t>-&gt;WEB APPLICATI-</a:t>
            </a:r>
          </a:p>
          <a:p>
            <a:r>
              <a:rPr lang="en-IN" sz="2800">
                <a:solidFill>
                  <a:schemeClr val="bg1"/>
                </a:solidFill>
              </a:rPr>
              <a:t>  -ON FEATURES</a:t>
            </a:r>
          </a:p>
          <a:p>
            <a:endParaRPr lang="en-IN" sz="900">
              <a:solidFill>
                <a:schemeClr val="bg1"/>
              </a:solidFill>
            </a:endParaRPr>
          </a:p>
          <a:p>
            <a:r>
              <a:rPr lang="en-IN" sz="2800">
                <a:solidFill>
                  <a:schemeClr val="bg1"/>
                </a:solidFill>
              </a:rPr>
              <a:t>-&gt;MODEL INTEGR-</a:t>
            </a:r>
          </a:p>
          <a:p>
            <a:r>
              <a:rPr lang="en-IN" sz="2800">
                <a:solidFill>
                  <a:schemeClr val="bg1"/>
                </a:solidFill>
              </a:rPr>
              <a:t>   -ATION AND </a:t>
            </a:r>
          </a:p>
          <a:p>
            <a:r>
              <a:rPr lang="en-IN" sz="2800">
                <a:solidFill>
                  <a:schemeClr val="bg1"/>
                </a:solidFill>
              </a:rPr>
              <a:t>   BACKEND LOGIC</a:t>
            </a:r>
          </a:p>
          <a:p>
            <a:endParaRPr lang="en-IN" sz="900">
              <a:solidFill>
                <a:schemeClr val="bg1"/>
              </a:solidFill>
            </a:endParaRPr>
          </a:p>
          <a:p>
            <a:r>
              <a:rPr lang="en-IN" sz="2800">
                <a:solidFill>
                  <a:schemeClr val="bg1"/>
                </a:solidFill>
              </a:rPr>
              <a:t>-&gt;HOSTING AND</a:t>
            </a:r>
          </a:p>
          <a:p>
            <a:r>
              <a:rPr lang="en-IN" sz="2800">
                <a:solidFill>
                  <a:schemeClr val="bg1"/>
                </a:solidFill>
              </a:rPr>
              <a:t>   DEPLOYMENT</a:t>
            </a:r>
          </a:p>
        </p:txBody>
      </p:sp>
    </p:spTree>
    <p:extLst>
      <p:ext uri="{BB962C8B-B14F-4D97-AF65-F5344CB8AC3E}">
        <p14:creationId xmlns:p14="http://schemas.microsoft.com/office/powerpoint/2010/main" val="38344388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9C2E941-0E5A-0564-06A9-43360F7E9607}"/>
              </a:ext>
            </a:extLst>
          </p:cNvPr>
          <p:cNvGrpSpPr/>
          <p:nvPr/>
        </p:nvGrpSpPr>
        <p:grpSpPr>
          <a:xfrm>
            <a:off x="-831" y="-1451"/>
            <a:ext cx="12620463" cy="6854498"/>
            <a:chOff x="-831" y="-24897"/>
            <a:chExt cx="3219270" cy="6936559"/>
          </a:xfrm>
        </p:grpSpPr>
        <p:sp>
          <p:nvSpPr>
            <p:cNvPr id="5" name="Rectangle 4">
              <a:extLst>
                <a:ext uri="{FF2B5EF4-FFF2-40B4-BE49-F238E27FC236}">
                  <a16:creationId xmlns:a16="http://schemas.microsoft.com/office/drawing/2014/main" id="{0D65C2D7-4649-BCA4-F536-4BEFAE36295D}"/>
                </a:ext>
              </a:extLst>
            </p:cNvPr>
            <p:cNvSpPr/>
            <p:nvPr/>
          </p:nvSpPr>
          <p:spPr>
            <a:xfrm>
              <a:off x="-831" y="-24831"/>
              <a:ext cx="3057832" cy="6936493"/>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Isosceles Triangle 6">
              <a:extLst>
                <a:ext uri="{FF2B5EF4-FFF2-40B4-BE49-F238E27FC236}">
                  <a16:creationId xmlns:a16="http://schemas.microsoft.com/office/drawing/2014/main" id="{38175A37-AA27-976F-469C-1BF7AF948AD9}"/>
                </a:ext>
              </a:extLst>
            </p:cNvPr>
            <p:cNvSpPr/>
            <p:nvPr/>
          </p:nvSpPr>
          <p:spPr>
            <a:xfrm rot="5400000">
              <a:off x="2373168" y="654020"/>
              <a:ext cx="1524187" cy="166354"/>
            </a:xfrm>
            <a:prstGeom prst="triangl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 name="TextBox 1">
            <a:extLst>
              <a:ext uri="{FF2B5EF4-FFF2-40B4-BE49-F238E27FC236}">
                <a16:creationId xmlns:a16="http://schemas.microsoft.com/office/drawing/2014/main" id="{1F977CC4-2BA4-3C73-F21F-F9F921B9FE70}"/>
              </a:ext>
            </a:extLst>
          </p:cNvPr>
          <p:cNvSpPr txBox="1"/>
          <p:nvPr/>
        </p:nvSpPr>
        <p:spPr>
          <a:xfrm>
            <a:off x="124690" y="104398"/>
            <a:ext cx="11876809" cy="677108"/>
          </a:xfrm>
          <a:prstGeom prst="rect">
            <a:avLst/>
          </a:prstGeom>
          <a:noFill/>
        </p:spPr>
        <p:txBody>
          <a:bodyPr wrap="square" lIns="91440" tIns="45720" rIns="91440" bIns="45720" rtlCol="0" anchor="t">
            <a:spAutoFit/>
          </a:bodyPr>
          <a:lstStyle/>
          <a:p>
            <a:r>
              <a:rPr lang="en-IN" sz="3800" b="1">
                <a:solidFill>
                  <a:schemeClr val="bg1"/>
                </a:solidFill>
              </a:rPr>
              <a:t>ABSTRACT</a:t>
            </a:r>
          </a:p>
        </p:txBody>
      </p:sp>
      <p:sp>
        <p:nvSpPr>
          <p:cNvPr id="3" name="TextBox 2">
            <a:extLst>
              <a:ext uri="{FF2B5EF4-FFF2-40B4-BE49-F238E27FC236}">
                <a16:creationId xmlns:a16="http://schemas.microsoft.com/office/drawing/2014/main" id="{26CDC55F-264F-C10D-DF48-F94870672B83}"/>
              </a:ext>
            </a:extLst>
          </p:cNvPr>
          <p:cNvSpPr txBox="1"/>
          <p:nvPr/>
        </p:nvSpPr>
        <p:spPr>
          <a:xfrm>
            <a:off x="124690" y="781506"/>
            <a:ext cx="11935424" cy="6109365"/>
          </a:xfrm>
          <a:prstGeom prst="rect">
            <a:avLst/>
          </a:prstGeom>
          <a:noFill/>
        </p:spPr>
        <p:txBody>
          <a:bodyPr wrap="square" lIns="91440" tIns="45720" rIns="91440" bIns="45720" rtlCol="0" anchor="t">
            <a:spAutoFit/>
          </a:bodyPr>
          <a:lstStyle/>
          <a:p>
            <a:r>
              <a:rPr lang="en-US" sz="2300">
                <a:solidFill>
                  <a:schemeClr val="bg1"/>
                </a:solidFill>
              </a:rPr>
              <a:t>Financial planning and efficient budget management are essential for individuals and small businesses. To address these challenges, </a:t>
            </a:r>
            <a:r>
              <a:rPr lang="en-US" sz="2300" i="1" err="1">
                <a:solidFill>
                  <a:schemeClr val="bg1"/>
                </a:solidFill>
              </a:rPr>
              <a:t>BudgetWise</a:t>
            </a:r>
            <a:r>
              <a:rPr lang="en-US" sz="2300" i="1">
                <a:solidFill>
                  <a:schemeClr val="bg1"/>
                </a:solidFill>
              </a:rPr>
              <a:t> AI</a:t>
            </a:r>
            <a:r>
              <a:rPr lang="en-US" sz="2300">
                <a:solidFill>
                  <a:schemeClr val="bg1"/>
                </a:solidFill>
              </a:rPr>
              <a:t> has been developed as an intelligent financial forecasting and budgeting system powered by Artificial Intelligence (AI) and Machine Learning (ML). The system analyzes historical financial data—such as income, expenses, and saving patterns—to accurately predict future expenditures and provide personalized budgeting insights.</a:t>
            </a:r>
            <a:endParaRPr lang="en-US" sz="2300">
              <a:solidFill>
                <a:schemeClr val="bg1"/>
              </a:solidFill>
              <a:ea typeface="Calibri"/>
              <a:cs typeface="Calibri"/>
            </a:endParaRPr>
          </a:p>
          <a:p>
            <a:r>
              <a:rPr lang="en-US" sz="2300">
                <a:solidFill>
                  <a:schemeClr val="bg1"/>
                </a:solidFill>
              </a:rPr>
              <a:t>Unlike traditional budgeting applications that use static formulas, </a:t>
            </a:r>
            <a:r>
              <a:rPr lang="en-US" sz="2300" err="1">
                <a:solidFill>
                  <a:schemeClr val="bg1"/>
                </a:solidFill>
              </a:rPr>
              <a:t>BudgetWise</a:t>
            </a:r>
            <a:r>
              <a:rPr lang="en-US" sz="2300">
                <a:solidFill>
                  <a:schemeClr val="bg1"/>
                </a:solidFill>
              </a:rPr>
              <a:t> AI dynamically learns from user behavior and adapts its predictions using advanced ML models, including </a:t>
            </a:r>
            <a:r>
              <a:rPr lang="en-US" sz="2300" err="1">
                <a:solidFill>
                  <a:schemeClr val="bg1"/>
                </a:solidFill>
              </a:rPr>
              <a:t>CatBoost</a:t>
            </a:r>
            <a:r>
              <a:rPr lang="en-US" sz="2300">
                <a:solidFill>
                  <a:schemeClr val="bg1"/>
                </a:solidFill>
              </a:rPr>
              <a:t>, </a:t>
            </a:r>
            <a:r>
              <a:rPr lang="en-US" sz="2300" err="1">
                <a:solidFill>
                  <a:schemeClr val="bg1"/>
                </a:solidFill>
              </a:rPr>
              <a:t>XGBoost</a:t>
            </a:r>
            <a:r>
              <a:rPr lang="en-US" sz="2300">
                <a:solidFill>
                  <a:schemeClr val="bg1"/>
                </a:solidFill>
              </a:rPr>
              <a:t>, </a:t>
            </a:r>
            <a:r>
              <a:rPr lang="en-US" sz="2300" err="1">
                <a:solidFill>
                  <a:schemeClr val="bg1"/>
                </a:solidFill>
              </a:rPr>
              <a:t>LightGBM</a:t>
            </a:r>
            <a:r>
              <a:rPr lang="en-US" sz="2300">
                <a:solidFill>
                  <a:schemeClr val="bg1"/>
                </a:solidFill>
              </a:rPr>
              <a:t>, and a stacked ensemble for maximum accuracy. The platform also features an interactive </a:t>
            </a:r>
            <a:r>
              <a:rPr lang="en-US" sz="2300" err="1">
                <a:solidFill>
                  <a:schemeClr val="bg1"/>
                </a:solidFill>
              </a:rPr>
              <a:t>Streamlit</a:t>
            </a:r>
            <a:r>
              <a:rPr lang="en-US" sz="2300">
                <a:solidFill>
                  <a:schemeClr val="bg1"/>
                </a:solidFill>
              </a:rPr>
              <a:t>-based dashboard with visualizations such as category-wise spending charts, monthly trends, and budget comparisons.</a:t>
            </a:r>
            <a:endParaRPr lang="en-US" sz="2300">
              <a:solidFill>
                <a:schemeClr val="bg1"/>
              </a:solidFill>
              <a:ea typeface="Calibri"/>
              <a:cs typeface="Calibri"/>
            </a:endParaRPr>
          </a:p>
          <a:p>
            <a:r>
              <a:rPr lang="en-US" sz="2300">
                <a:solidFill>
                  <a:schemeClr val="bg1"/>
                </a:solidFill>
              </a:rPr>
              <a:t>Users can track expenses, manage recurring costs, set budgets, and receive AI-driven savings recommendations through an integrated financial advisor powered by the Gemini API. Secure authentication, encrypted data handling, and SQLite storage ensure user data privacy and reliability.</a:t>
            </a:r>
            <a:endParaRPr lang="en-US" sz="2300">
              <a:solidFill>
                <a:schemeClr val="bg1"/>
              </a:solidFill>
              <a:ea typeface="Calibri"/>
              <a:cs typeface="Calibri"/>
            </a:endParaRPr>
          </a:p>
          <a:p>
            <a:r>
              <a:rPr lang="en-US" sz="2300">
                <a:solidFill>
                  <a:schemeClr val="bg1"/>
                </a:solidFill>
              </a:rPr>
              <a:t>This project aims to provide a practical, AI-driven financial management assistant that empowers users to plan better, save more, and maintain long-term financial stability through intelligent automation.</a:t>
            </a:r>
            <a:endParaRPr lang="en-US" sz="2300">
              <a:solidFill>
                <a:schemeClr val="bg1"/>
              </a:solidFill>
              <a:ea typeface="Calibri"/>
              <a:cs typeface="Calibri"/>
            </a:endParaRPr>
          </a:p>
        </p:txBody>
      </p:sp>
    </p:spTree>
    <p:extLst>
      <p:ext uri="{BB962C8B-B14F-4D97-AF65-F5344CB8AC3E}">
        <p14:creationId xmlns:p14="http://schemas.microsoft.com/office/powerpoint/2010/main" val="16054965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80304E-1A35-2DBE-5F84-7CB3D97F13B1}"/>
              </a:ext>
            </a:extLst>
          </p:cNvPr>
          <p:cNvSpPr txBox="1"/>
          <p:nvPr/>
        </p:nvSpPr>
        <p:spPr>
          <a:xfrm>
            <a:off x="135082" y="145473"/>
            <a:ext cx="11991109" cy="646331"/>
          </a:xfrm>
          <a:prstGeom prst="rect">
            <a:avLst/>
          </a:prstGeom>
          <a:noFill/>
        </p:spPr>
        <p:txBody>
          <a:bodyPr wrap="square" rtlCol="0">
            <a:spAutoFit/>
          </a:bodyPr>
          <a:lstStyle/>
          <a:p>
            <a:r>
              <a:rPr lang="en-IN" sz="3600" b="1"/>
              <a:t>WHY THIS PROJECT</a:t>
            </a:r>
          </a:p>
        </p:txBody>
      </p:sp>
      <p:sp>
        <p:nvSpPr>
          <p:cNvPr id="5" name="TextBox 4">
            <a:extLst>
              <a:ext uri="{FF2B5EF4-FFF2-40B4-BE49-F238E27FC236}">
                <a16:creationId xmlns:a16="http://schemas.microsoft.com/office/drawing/2014/main" id="{A0AFF5D5-695F-17A0-4DEB-41E25DF407CC}"/>
              </a:ext>
            </a:extLst>
          </p:cNvPr>
          <p:cNvSpPr txBox="1"/>
          <p:nvPr/>
        </p:nvSpPr>
        <p:spPr>
          <a:xfrm>
            <a:off x="270164" y="3314700"/>
            <a:ext cx="11856027" cy="523220"/>
          </a:xfrm>
          <a:prstGeom prst="rect">
            <a:avLst/>
          </a:prstGeom>
          <a:noFill/>
        </p:spPr>
        <p:txBody>
          <a:bodyPr wrap="square" rtlCol="0">
            <a:spAutoFit/>
          </a:bodyPr>
          <a:lstStyle/>
          <a:p>
            <a:r>
              <a:rPr lang="en-US" sz="2800"/>
              <a:t>.</a:t>
            </a:r>
            <a:endParaRPr lang="en-IN" sz="2800"/>
          </a:p>
        </p:txBody>
      </p:sp>
      <p:sp>
        <p:nvSpPr>
          <p:cNvPr id="2" name="Rectangle 1">
            <a:extLst>
              <a:ext uri="{FF2B5EF4-FFF2-40B4-BE49-F238E27FC236}">
                <a16:creationId xmlns:a16="http://schemas.microsoft.com/office/drawing/2014/main" id="{68209AB8-9F46-EDC3-0728-C8F51F8BBCBA}"/>
              </a:ext>
            </a:extLst>
          </p:cNvPr>
          <p:cNvSpPr>
            <a:spLocks noChangeArrowheads="1"/>
          </p:cNvSpPr>
          <p:nvPr/>
        </p:nvSpPr>
        <p:spPr bwMode="auto">
          <a:xfrm>
            <a:off x="135082" y="791804"/>
            <a:ext cx="11856027" cy="5863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i="0" u="none" strike="noStrike" cap="none" normalizeH="0" baseline="0">
                <a:ln>
                  <a:noFill/>
                </a:ln>
                <a:solidFill>
                  <a:schemeClr val="tx1"/>
                </a:solidFill>
                <a:effectLst/>
                <a:latin typeface="Arial" panose="020B0604020202020204" pitchFamily="34" charset="0"/>
              </a:rPr>
              <a:t>Managing personal finances has become challenging for students, individuals, and small businesses.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i="0" u="none" strike="noStrike" cap="none" normalizeH="0" baseline="0">
                <a:ln>
                  <a:noFill/>
                </a:ln>
                <a:solidFill>
                  <a:schemeClr val="tx1"/>
                </a:solidFill>
                <a:effectLst/>
                <a:latin typeface="Arial" panose="020B0604020202020204" pitchFamily="34" charset="0"/>
              </a:rPr>
              <a:t>Existing budgeting apps only show past expenses and fail to predict future spending.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i="0" u="none" strike="noStrike" cap="none" normalizeH="0" baseline="0">
                <a:ln>
                  <a:noFill/>
                </a:ln>
                <a:solidFill>
                  <a:schemeClr val="tx1"/>
                </a:solidFill>
                <a:effectLst/>
                <a:latin typeface="Arial" panose="020B0604020202020204" pitchFamily="34" charset="0"/>
              </a:rPr>
              <a:t>Users struggle with overspending because they cannot see upcoming financial patterns.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i="0" u="none" strike="noStrike" cap="none" normalizeH="0" baseline="0">
                <a:ln>
                  <a:noFill/>
                </a:ln>
                <a:solidFill>
                  <a:schemeClr val="tx1"/>
                </a:solidFill>
                <a:effectLst/>
                <a:latin typeface="Arial" panose="020B0604020202020204" pitchFamily="34" charset="0"/>
              </a:rPr>
              <a:t>There is a lack of smart, AI-powered tools that provide forecasting, insights, and budget planning.</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500" err="1">
                <a:latin typeface="Arial" panose="020B0604020202020204" pitchFamily="34" charset="0"/>
              </a:rPr>
              <a:t>Bu</a:t>
            </a:r>
            <a:r>
              <a:rPr kumimoji="0" lang="en-US" altLang="en-US" sz="2500" i="0" u="none" strike="noStrike" cap="none" normalizeH="0" baseline="0" err="1">
                <a:ln>
                  <a:noFill/>
                </a:ln>
                <a:solidFill>
                  <a:schemeClr val="tx1"/>
                </a:solidFill>
                <a:effectLst/>
                <a:latin typeface="Arial" panose="020B0604020202020204" pitchFamily="34" charset="0"/>
              </a:rPr>
              <a:t>dgetWise</a:t>
            </a:r>
            <a:r>
              <a:rPr kumimoji="0" lang="en-US" altLang="en-US" sz="2500" i="0" u="none" strike="noStrike" cap="none" normalizeH="0" baseline="0">
                <a:ln>
                  <a:noFill/>
                </a:ln>
                <a:solidFill>
                  <a:schemeClr val="tx1"/>
                </a:solidFill>
                <a:effectLst/>
                <a:latin typeface="Arial" panose="020B0604020202020204" pitchFamily="34" charset="0"/>
              </a:rPr>
              <a:t> AI fills this gap by using Machine Learning to:</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i="0" u="none" strike="noStrike" cap="none" normalizeH="0" baseline="0">
                <a:ln>
                  <a:noFill/>
                </a:ln>
                <a:solidFill>
                  <a:schemeClr val="tx1"/>
                </a:solidFill>
                <a:effectLst/>
                <a:latin typeface="Arial" panose="020B0604020202020204" pitchFamily="34" charset="0"/>
              </a:rPr>
              <a:t>Analyze spending behavior</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i="0" u="none" strike="noStrike" cap="none" normalizeH="0" baseline="0">
                <a:ln>
                  <a:noFill/>
                </a:ln>
                <a:solidFill>
                  <a:schemeClr val="tx1"/>
                </a:solidFill>
                <a:effectLst/>
                <a:latin typeface="Arial" panose="020B0604020202020204" pitchFamily="34" charset="0"/>
              </a:rPr>
              <a:t>Predict monthly expenses</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i="0" u="none" strike="noStrike" cap="none" normalizeH="0" baseline="0">
                <a:ln>
                  <a:noFill/>
                </a:ln>
                <a:solidFill>
                  <a:schemeClr val="tx1"/>
                </a:solidFill>
                <a:effectLst/>
                <a:latin typeface="Arial" panose="020B0604020202020204" pitchFamily="34" charset="0"/>
              </a:rPr>
              <a:t>Offer personalized financial recommendations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i="0" u="none" strike="noStrike" cap="none" normalizeH="0" baseline="0">
                <a:ln>
                  <a:noFill/>
                </a:ln>
                <a:solidFill>
                  <a:schemeClr val="tx1"/>
                </a:solidFill>
                <a:effectLst/>
                <a:latin typeface="Arial" panose="020B0604020202020204" pitchFamily="34" charset="0"/>
              </a:rPr>
              <a:t>Help users plan ahead rather than react later</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i="0" u="none" strike="noStrike" cap="none" normalizeH="0" baseline="0">
                <a:ln>
                  <a:noFill/>
                </a:ln>
                <a:solidFill>
                  <a:schemeClr val="tx1"/>
                </a:solidFill>
                <a:effectLst/>
                <a:latin typeface="Arial" panose="020B0604020202020204" pitchFamily="34" charset="0"/>
              </a:rPr>
              <a:t>The project aims to make financial planning simple, intelligent, and accessible for everyone</a:t>
            </a:r>
            <a:r>
              <a:rPr kumimoji="0" lang="en-US" altLang="en-US" sz="1800" i="0" u="none" strike="noStrike" cap="none" normalizeH="0" baseline="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30853885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C87924B-000C-3642-9FAD-978D374E8825}"/>
              </a:ext>
            </a:extLst>
          </p:cNvPr>
          <p:cNvSpPr txBox="1"/>
          <p:nvPr/>
        </p:nvSpPr>
        <p:spPr>
          <a:xfrm>
            <a:off x="0" y="124691"/>
            <a:ext cx="11970327" cy="6478697"/>
          </a:xfrm>
          <a:prstGeom prst="rect">
            <a:avLst/>
          </a:prstGeom>
          <a:noFill/>
        </p:spPr>
        <p:txBody>
          <a:bodyPr wrap="square" rtlCol="0">
            <a:spAutoFit/>
          </a:bodyPr>
          <a:lstStyle/>
          <a:p>
            <a:r>
              <a:rPr lang="en-IN" sz="3600" b="1"/>
              <a:t>OBJECTIVES</a:t>
            </a:r>
            <a:endParaRPr lang="en-IN" sz="800" b="1"/>
          </a:p>
          <a:p>
            <a:endParaRPr lang="en-IN" sz="800" b="1"/>
          </a:p>
          <a:p>
            <a:r>
              <a:rPr lang="en-US" sz="2800"/>
              <a:t>To develop an AI-driven system capable of accurately forecasting future expenses and budgets.</a:t>
            </a:r>
          </a:p>
          <a:p>
            <a:endParaRPr lang="en-US" sz="900"/>
          </a:p>
          <a:p>
            <a:r>
              <a:rPr lang="en-US" sz="2800"/>
              <a:t>To analyze and visualize user spending patterns using historical financial data.</a:t>
            </a:r>
          </a:p>
          <a:p>
            <a:endParaRPr lang="en-US" sz="900"/>
          </a:p>
          <a:p>
            <a:r>
              <a:rPr lang="en-US" sz="2800"/>
              <a:t>To provide personalized financial planning through adaptive machine learning models.</a:t>
            </a:r>
          </a:p>
          <a:p>
            <a:endParaRPr lang="en-US" sz="900"/>
          </a:p>
          <a:p>
            <a:r>
              <a:rPr lang="en-US" sz="2800"/>
              <a:t>To design an intuitive and user-friendly dashboard for insights, trends, and recommendations.</a:t>
            </a:r>
          </a:p>
          <a:p>
            <a:endParaRPr lang="en-US" sz="900"/>
          </a:p>
          <a:p>
            <a:r>
              <a:rPr lang="en-US" sz="2800"/>
              <a:t>To ensure secure data handling and privacy through robust authentication and encryption.</a:t>
            </a:r>
          </a:p>
          <a:p>
            <a:endParaRPr lang="en-US" sz="900"/>
          </a:p>
          <a:p>
            <a:r>
              <a:rPr lang="en-US" sz="2800"/>
              <a:t>To build a scalable architecture capable of supporting diverse financial datasets and multiple users.</a:t>
            </a:r>
          </a:p>
          <a:p>
            <a:endParaRPr lang="en-IN"/>
          </a:p>
        </p:txBody>
      </p:sp>
    </p:spTree>
    <p:extLst>
      <p:ext uri="{BB962C8B-B14F-4D97-AF65-F5344CB8AC3E}">
        <p14:creationId xmlns:p14="http://schemas.microsoft.com/office/powerpoint/2010/main" val="9258252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3F45F8A-DD41-4422-F059-2A7D548AB9F7}"/>
              </a:ext>
            </a:extLst>
          </p:cNvPr>
          <p:cNvSpPr txBox="1"/>
          <p:nvPr/>
        </p:nvSpPr>
        <p:spPr>
          <a:xfrm>
            <a:off x="0" y="93518"/>
            <a:ext cx="12095018" cy="646331"/>
          </a:xfrm>
          <a:prstGeom prst="rect">
            <a:avLst/>
          </a:prstGeom>
          <a:noFill/>
        </p:spPr>
        <p:txBody>
          <a:bodyPr wrap="square" rtlCol="0">
            <a:spAutoFit/>
          </a:bodyPr>
          <a:lstStyle/>
          <a:p>
            <a:r>
              <a:rPr lang="en-IN" sz="3600" b="1"/>
              <a:t>PROPOSED SOLUTION</a:t>
            </a:r>
          </a:p>
        </p:txBody>
      </p:sp>
      <p:sp>
        <p:nvSpPr>
          <p:cNvPr id="5" name="TextBox 4">
            <a:extLst>
              <a:ext uri="{FF2B5EF4-FFF2-40B4-BE49-F238E27FC236}">
                <a16:creationId xmlns:a16="http://schemas.microsoft.com/office/drawing/2014/main" id="{9C84F475-2DCB-8CE4-1615-B9806EA99E13}"/>
              </a:ext>
            </a:extLst>
          </p:cNvPr>
          <p:cNvSpPr txBox="1"/>
          <p:nvPr/>
        </p:nvSpPr>
        <p:spPr>
          <a:xfrm>
            <a:off x="0" y="739849"/>
            <a:ext cx="11977031" cy="6370975"/>
          </a:xfrm>
          <a:prstGeom prst="rect">
            <a:avLst/>
          </a:prstGeom>
          <a:noFill/>
        </p:spPr>
        <p:txBody>
          <a:bodyPr wrap="square" rtlCol="0">
            <a:spAutoFit/>
          </a:bodyPr>
          <a:lstStyle/>
          <a:p>
            <a:r>
              <a:rPr lang="en-US" sz="2800"/>
              <a:t>A full-stack, AI-powered financial management system built using </a:t>
            </a:r>
            <a:r>
              <a:rPr lang="en-US" sz="2800" err="1"/>
              <a:t>Streamlit</a:t>
            </a:r>
            <a:r>
              <a:rPr lang="en-US" sz="2800"/>
              <a:t> and SQLite.</a:t>
            </a:r>
          </a:p>
          <a:p>
            <a:r>
              <a:rPr lang="en-US" sz="2800"/>
              <a:t>Uses advanced ML models—</a:t>
            </a:r>
            <a:r>
              <a:rPr lang="en-US" sz="2800" err="1"/>
              <a:t>CatBoost</a:t>
            </a:r>
            <a:r>
              <a:rPr lang="en-US" sz="2800"/>
              <a:t>, </a:t>
            </a:r>
            <a:r>
              <a:rPr lang="en-US" sz="2800" err="1"/>
              <a:t>XGBoost</a:t>
            </a:r>
            <a:r>
              <a:rPr lang="en-US" sz="2800"/>
              <a:t>, </a:t>
            </a:r>
            <a:r>
              <a:rPr lang="en-US" sz="2800" err="1"/>
              <a:t>LightGBM</a:t>
            </a:r>
            <a:r>
              <a:rPr lang="en-US" sz="2800"/>
              <a:t>, and a Stacked Ensemble—to accurately forecast future expenses.</a:t>
            </a:r>
          </a:p>
          <a:p>
            <a:r>
              <a:rPr lang="en-US" sz="2800"/>
              <a:t>Learns from historical data (Category, Amount, Date features) to predict spending for the next 7–90 days.</a:t>
            </a:r>
          </a:p>
          <a:p>
            <a:r>
              <a:rPr lang="en-US" sz="2800"/>
              <a:t>Provides interactive dashboards with category-wise charts, monthly trends, and budget vs. actual insights.</a:t>
            </a:r>
          </a:p>
          <a:p>
            <a:r>
              <a:rPr lang="en-US" sz="2800"/>
              <a:t>Includes smart automation: recurring expense logging, anomaly detection, and AI financial advisor powered by Google Gemini.</a:t>
            </a:r>
          </a:p>
          <a:p>
            <a:r>
              <a:rPr lang="en-US" sz="2800"/>
              <a:t>Ensures secure data handling using SHA-256 authentication and a scalable modular architecture.</a:t>
            </a:r>
          </a:p>
          <a:p>
            <a:br>
              <a:rPr lang="en-US" sz="2400"/>
            </a:br>
            <a:endParaRPr lang="en-US" sz="2400"/>
          </a:p>
          <a:p>
            <a:endParaRPr lang="en-IN" sz="2400"/>
          </a:p>
        </p:txBody>
      </p:sp>
    </p:spTree>
    <p:extLst>
      <p:ext uri="{BB962C8B-B14F-4D97-AF65-F5344CB8AC3E}">
        <p14:creationId xmlns:p14="http://schemas.microsoft.com/office/powerpoint/2010/main" val="10576764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A1EA28F-C3C1-7B4C-E851-09D4D8E673AF}"/>
              </a:ext>
            </a:extLst>
          </p:cNvPr>
          <p:cNvSpPr txBox="1"/>
          <p:nvPr/>
        </p:nvSpPr>
        <p:spPr>
          <a:xfrm>
            <a:off x="78658" y="98323"/>
            <a:ext cx="11995355" cy="677108"/>
          </a:xfrm>
          <a:prstGeom prst="rect">
            <a:avLst/>
          </a:prstGeom>
          <a:noFill/>
        </p:spPr>
        <p:txBody>
          <a:bodyPr wrap="square" rtlCol="0">
            <a:spAutoFit/>
          </a:bodyPr>
          <a:lstStyle/>
          <a:p>
            <a:r>
              <a:rPr lang="en-IN" sz="3800" b="1"/>
              <a:t>DATASET DETAILS</a:t>
            </a:r>
          </a:p>
        </p:txBody>
      </p:sp>
      <p:sp>
        <p:nvSpPr>
          <p:cNvPr id="5" name="TextBox 4">
            <a:extLst>
              <a:ext uri="{FF2B5EF4-FFF2-40B4-BE49-F238E27FC236}">
                <a16:creationId xmlns:a16="http://schemas.microsoft.com/office/drawing/2014/main" id="{CF52B127-2DAB-D747-ED85-8353E86567B6}"/>
              </a:ext>
            </a:extLst>
          </p:cNvPr>
          <p:cNvSpPr txBox="1"/>
          <p:nvPr/>
        </p:nvSpPr>
        <p:spPr>
          <a:xfrm>
            <a:off x="167148" y="874454"/>
            <a:ext cx="11906865" cy="4939814"/>
          </a:xfrm>
          <a:prstGeom prst="rect">
            <a:avLst/>
          </a:prstGeom>
          <a:noFill/>
        </p:spPr>
        <p:txBody>
          <a:bodyPr wrap="square" rtlCol="0">
            <a:spAutoFit/>
          </a:bodyPr>
          <a:lstStyle/>
          <a:p>
            <a:r>
              <a:rPr lang="en-US" sz="2800"/>
              <a:t>A publicly available personal finance dataset was used for this project.</a:t>
            </a:r>
          </a:p>
          <a:p>
            <a:endParaRPr lang="en-US" sz="900"/>
          </a:p>
          <a:p>
            <a:r>
              <a:rPr lang="en-US" sz="2800"/>
              <a:t>The dataset contains several hundred financial records representing individual expenses.</a:t>
            </a:r>
          </a:p>
          <a:p>
            <a:endParaRPr lang="en-US" sz="900"/>
          </a:p>
          <a:p>
            <a:r>
              <a:rPr lang="en-US" sz="2800"/>
              <a:t>It includes key features such as Category, Amount, Date, and Savings Goal Status.</a:t>
            </a:r>
          </a:p>
          <a:p>
            <a:endParaRPr lang="en-US" sz="900"/>
          </a:p>
          <a:p>
            <a:r>
              <a:rPr lang="en-US" sz="2800"/>
              <a:t>Date was further split into Year, Month, and Day for machine learning processing.</a:t>
            </a:r>
          </a:p>
          <a:p>
            <a:endParaRPr lang="en-US" sz="900"/>
          </a:p>
          <a:p>
            <a:r>
              <a:rPr lang="en-US" sz="2800"/>
              <a:t>The dataset was refined and cleaned to suit the requirements of expense prediction and budget forecasting.</a:t>
            </a:r>
          </a:p>
          <a:p>
            <a:endParaRPr lang="en-US" sz="900"/>
          </a:p>
          <a:p>
            <a:r>
              <a:rPr lang="en-US" sz="2800"/>
              <a:t>Important columns identified: Amount, Category, Date Components, Savings Goal.</a:t>
            </a:r>
          </a:p>
          <a:p>
            <a:endParaRPr lang="en-IN"/>
          </a:p>
        </p:txBody>
      </p:sp>
    </p:spTree>
    <p:extLst>
      <p:ext uri="{BB962C8B-B14F-4D97-AF65-F5344CB8AC3E}">
        <p14:creationId xmlns:p14="http://schemas.microsoft.com/office/powerpoint/2010/main" val="20170919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FADCF2B-B8B7-9CD3-CEA4-9E2072F6925C}"/>
              </a:ext>
            </a:extLst>
          </p:cNvPr>
          <p:cNvSpPr txBox="1"/>
          <p:nvPr/>
        </p:nvSpPr>
        <p:spPr>
          <a:xfrm>
            <a:off x="-58993" y="134859"/>
            <a:ext cx="12093677" cy="646331"/>
          </a:xfrm>
          <a:prstGeom prst="rect">
            <a:avLst/>
          </a:prstGeom>
          <a:noFill/>
        </p:spPr>
        <p:txBody>
          <a:bodyPr wrap="square" rtlCol="0">
            <a:spAutoFit/>
          </a:bodyPr>
          <a:lstStyle/>
          <a:p>
            <a:r>
              <a:rPr lang="en-IN" sz="3600" b="1"/>
              <a:t> PARSING AND CLEANING</a:t>
            </a:r>
          </a:p>
        </p:txBody>
      </p:sp>
      <p:sp>
        <p:nvSpPr>
          <p:cNvPr id="8" name="TextBox 7">
            <a:extLst>
              <a:ext uri="{FF2B5EF4-FFF2-40B4-BE49-F238E27FC236}">
                <a16:creationId xmlns:a16="http://schemas.microsoft.com/office/drawing/2014/main" id="{FD6837A7-397E-751D-B16A-E1B763E08BDD}"/>
              </a:ext>
            </a:extLst>
          </p:cNvPr>
          <p:cNvSpPr txBox="1"/>
          <p:nvPr/>
        </p:nvSpPr>
        <p:spPr>
          <a:xfrm>
            <a:off x="49161" y="357998"/>
            <a:ext cx="11877368" cy="8356134"/>
          </a:xfrm>
          <a:prstGeom prst="rect">
            <a:avLst/>
          </a:prstGeom>
          <a:noFill/>
        </p:spPr>
        <p:txBody>
          <a:bodyPr wrap="square" rtlCol="0">
            <a:spAutoFit/>
          </a:bodyPr>
          <a:lstStyle/>
          <a:p>
            <a:endParaRPr lang="en-IN" sz="2800" b="1"/>
          </a:p>
          <a:p>
            <a:r>
              <a:rPr lang="en-US" sz="2800" b="1"/>
              <a:t>Date Standardization &amp; Extraction:</a:t>
            </a:r>
          </a:p>
          <a:p>
            <a:r>
              <a:rPr lang="en-US" sz="2800"/>
              <a:t>The raw date column was standardized into a proper datetime format.</a:t>
            </a:r>
          </a:p>
          <a:p>
            <a:r>
              <a:rPr lang="en-US" sz="2800"/>
              <a:t>Useful time-based features (</a:t>
            </a:r>
            <a:r>
              <a:rPr lang="en-US" sz="2800" b="1"/>
              <a:t>Year, Month, Day</a:t>
            </a:r>
            <a:r>
              <a:rPr lang="en-US" sz="2800"/>
              <a:t>) were extracted for forecasting.</a:t>
            </a:r>
          </a:p>
          <a:p>
            <a:r>
              <a:rPr lang="en-US" sz="2800"/>
              <a:t>The original date column was removed after extracting these components.</a:t>
            </a:r>
          </a:p>
          <a:p>
            <a:endParaRPr lang="en-US" sz="900"/>
          </a:p>
          <a:p>
            <a:r>
              <a:rPr lang="en-US" sz="2800" b="1"/>
              <a:t>Removal of Non-Essential Attributes:</a:t>
            </a:r>
          </a:p>
          <a:p>
            <a:r>
              <a:rPr lang="en-US" sz="2800"/>
              <a:t>Attributes that did not contribute to prediction—such as </a:t>
            </a:r>
            <a:r>
              <a:rPr lang="en-US" sz="2800" b="1" err="1"/>
              <a:t>user_id</a:t>
            </a:r>
            <a:r>
              <a:rPr lang="en-US" sz="2800"/>
              <a:t>—were removed.</a:t>
            </a:r>
          </a:p>
          <a:p>
            <a:r>
              <a:rPr lang="en-US" sz="2800"/>
              <a:t>This reduced noise and simplified the feature space.</a:t>
            </a:r>
          </a:p>
          <a:p>
            <a:endParaRPr lang="en-US" sz="900"/>
          </a:p>
          <a:p>
            <a:r>
              <a:rPr lang="en-US" sz="2800" b="1"/>
              <a:t>Missing Value Handling:</a:t>
            </a:r>
          </a:p>
          <a:p>
            <a:r>
              <a:rPr lang="en-US" sz="2800"/>
              <a:t>The dataset was scanned for incomplete entries.</a:t>
            </a:r>
          </a:p>
          <a:p>
            <a:r>
              <a:rPr lang="en-US" sz="2800"/>
              <a:t>Rows with missing values were removed to preserve data quality and prevent model instability.</a:t>
            </a:r>
          </a:p>
          <a:p>
            <a:endParaRPr lang="en-US" sz="2800"/>
          </a:p>
          <a:p>
            <a:endParaRPr lang="en-US" sz="8000"/>
          </a:p>
          <a:p>
            <a:endParaRPr lang="en-IN" sz="2800"/>
          </a:p>
        </p:txBody>
      </p:sp>
    </p:spTree>
    <p:extLst>
      <p:ext uri="{BB962C8B-B14F-4D97-AF65-F5344CB8AC3E}">
        <p14:creationId xmlns:p14="http://schemas.microsoft.com/office/powerpoint/2010/main" val="36237564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Application>Microsoft Office PowerPoint</Application>
  <PresentationFormat>Widescreen</PresentationFormat>
  <Slides>24</Slides>
  <Notes>1</Notes>
  <HiddenSlides>0</HiddenSlide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AJAY GORLE</dc:creator>
  <cp:revision>1</cp:revision>
  <dcterms:created xsi:type="dcterms:W3CDTF">2025-11-15T20:14:06Z</dcterms:created>
  <dcterms:modified xsi:type="dcterms:W3CDTF">2025-12-02T13:28:51Z</dcterms:modified>
</cp:coreProperties>
</file>

<file path=docProps/thumbnail.jpeg>
</file>